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84" r:id="rId16"/>
    <p:sldId id="272" r:id="rId17"/>
    <p:sldId id="274" r:id="rId18"/>
    <p:sldId id="285" r:id="rId19"/>
    <p:sldId id="273" r:id="rId20"/>
    <p:sldId id="275" r:id="rId21"/>
    <p:sldId id="276" r:id="rId22"/>
    <p:sldId id="277" r:id="rId23"/>
    <p:sldId id="278" r:id="rId24"/>
    <p:sldId id="286" r:id="rId25"/>
    <p:sldId id="279" r:id="rId26"/>
    <p:sldId id="280" r:id="rId27"/>
    <p:sldId id="281"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64"/>
    <p:restoredTop sz="94607"/>
  </p:normalViewPr>
  <p:slideViewPr>
    <p:cSldViewPr snapToGrid="0">
      <p:cViewPr varScale="1">
        <p:scale>
          <a:sx n="88" d="100"/>
          <a:sy n="88" d="100"/>
        </p:scale>
        <p:origin x="163"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DFCBE-6DB1-4B1B-ABB3-B63202E8D2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27F89-5F03-480E-8C39-BE7723C384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E4A6B9-7556-400B-B4AC-433AB578CDD8}"/>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6045D331-7D15-4DA4-9B6F-F19012534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30A0A-8960-4A73-8B9B-F8E284CD4E85}"/>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61329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2A10-4392-4AD6-929E-227E4B3B4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A247C7-ACB2-4E0E-947E-8988FB3C9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FAB833-3184-47A5-BCD6-9C53ACE79098}"/>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9653F833-8BC8-45EA-BFF4-903E11DA5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28BB2-8FD9-4424-8EFC-E18CCD35F3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90651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B9A8D-1CA7-4961-BA18-89263A7A9C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E6AFE6-DCBD-431E-99D6-4B35487B7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024D0-0311-48D0-805E-85C27A02FCFB}"/>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0AF29561-9855-4E6C-9663-CE83B4D24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B88F-4F71-430C-BC5E-4767A183897E}"/>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47793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7E35-505C-4661-A350-D48332BDC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F70C6E-F342-4085-9221-5AD8946E1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9BF7A-7D25-491C-B744-D0ABCF198FE4}"/>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4723326B-FE5C-41FB-A57A-2C06A95C1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8C87B-7262-41A1-984D-9A9F516C9AE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87267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CC57-6B97-4750-840C-2BEC36155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0FC807-4BBA-43DA-BD60-91F14B89F3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31A53-092A-49DD-A391-80F1BF0353B8}"/>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8332A654-A90A-44B0-89D2-053451B8F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49B6D-5E6E-419E-9334-9804D8E0CAE4}"/>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414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2B782-8610-4B71-90D7-D32DE75E1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40769-AC98-4BF6-A45E-619E93F6FB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1DA5C-DA0E-42B7-940E-E41510EDB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90389-2245-405F-9E20-71C011FFE4CD}"/>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6" name="Footer Placeholder 5">
            <a:extLst>
              <a:ext uri="{FF2B5EF4-FFF2-40B4-BE49-F238E27FC236}">
                <a16:creationId xmlns:a16="http://schemas.microsoft.com/office/drawing/2014/main" id="{4E0CAB5F-B68F-4088-8F0A-1B7AE70DB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856F76-EAF7-447B-A724-796F5906DE50}"/>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40542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382D-B994-48A0-8D4F-9E4B26578A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F2DA7-E357-4E79-948E-14D93DCAF9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284071-8705-4799-8505-F7A64CE7F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FB189-7903-4216-B49A-7154E16F4C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3E4BF6-3478-4A51-B0E0-311602840B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0C5DD-4E94-4EB1-AC14-0485D50EA071}"/>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8" name="Footer Placeholder 7">
            <a:extLst>
              <a:ext uri="{FF2B5EF4-FFF2-40B4-BE49-F238E27FC236}">
                <a16:creationId xmlns:a16="http://schemas.microsoft.com/office/drawing/2014/main" id="{D895A404-6C0D-4DE9-BA53-8A44E6CED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2AA75B-2B1B-410F-84AE-A3A3FF2567DB}"/>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3000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18FBC-69EF-4DD9-A569-18FE7BEA9C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C4B2D2-5DD7-4833-BF51-F3E697E78E13}"/>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4" name="Footer Placeholder 3">
            <a:extLst>
              <a:ext uri="{FF2B5EF4-FFF2-40B4-BE49-F238E27FC236}">
                <a16:creationId xmlns:a16="http://schemas.microsoft.com/office/drawing/2014/main" id="{28AD6132-210B-4CCA-8F36-457AF6D114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006A77-955F-4304-B865-89A9DB6C02C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1970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D2AAF-04D4-4E97-90BC-98A9334B1E25}"/>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3" name="Footer Placeholder 2">
            <a:extLst>
              <a:ext uri="{FF2B5EF4-FFF2-40B4-BE49-F238E27FC236}">
                <a16:creationId xmlns:a16="http://schemas.microsoft.com/office/drawing/2014/main" id="{243C425C-C440-4075-ACA5-C1D56B2B5B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C4AAB-D376-4EBC-A9E4-D71362666761}"/>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78706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BF48-9894-41D6-882C-1DA7612CD6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1E3B81-8A03-4EC3-9688-4554E6B72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6CC1B8-EDD4-4827-B8F9-DB74D76F4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4718D-9C3F-4FC8-B203-6B74BA38AE38}"/>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6" name="Footer Placeholder 5">
            <a:extLst>
              <a:ext uri="{FF2B5EF4-FFF2-40B4-BE49-F238E27FC236}">
                <a16:creationId xmlns:a16="http://schemas.microsoft.com/office/drawing/2014/main" id="{D6B75A3E-4DC6-4D95-A3BD-912F1D88E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54BB3-8FC3-4B57-88F0-31B2C64B6D2C}"/>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277429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F8A6-387D-47A4-BCDF-FEAA035CCF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4CD6C-C2AF-453A-9CB0-F714B8AD52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F3F76D-857D-4B16-A2BC-374B310E1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A6D72-CBEB-4011-B246-606AB821B153}"/>
              </a:ext>
            </a:extLst>
          </p:cNvPr>
          <p:cNvSpPr>
            <a:spLocks noGrp="1"/>
          </p:cNvSpPr>
          <p:nvPr>
            <p:ph type="dt" sz="half" idx="10"/>
          </p:nvPr>
        </p:nvSpPr>
        <p:spPr/>
        <p:txBody>
          <a:bodyPr/>
          <a:lstStyle/>
          <a:p>
            <a:fld id="{3E188059-9AAA-48DC-89EE-5FBEEAFD7015}" type="datetimeFigureOut">
              <a:rPr lang="en-US" smtClean="0"/>
              <a:t>3/30/2020</a:t>
            </a:fld>
            <a:endParaRPr lang="en-US"/>
          </a:p>
        </p:txBody>
      </p:sp>
      <p:sp>
        <p:nvSpPr>
          <p:cNvPr id="6" name="Footer Placeholder 5">
            <a:extLst>
              <a:ext uri="{FF2B5EF4-FFF2-40B4-BE49-F238E27FC236}">
                <a16:creationId xmlns:a16="http://schemas.microsoft.com/office/drawing/2014/main" id="{790E3350-AE6F-44D4-BEA6-2A35AC3AA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29DF1-7DC0-4B81-A968-7306E0800AD2}"/>
              </a:ext>
            </a:extLst>
          </p:cNvPr>
          <p:cNvSpPr>
            <a:spLocks noGrp="1"/>
          </p:cNvSpPr>
          <p:nvPr>
            <p:ph type="sldNum" sz="quarter" idx="12"/>
          </p:nvPr>
        </p:nvSpPr>
        <p:spPr/>
        <p:txBody>
          <a:bodyPr/>
          <a:lstStyle/>
          <a:p>
            <a:fld id="{5BD74501-02F2-42F1-90D6-E966BB7EDBE6}" type="slidenum">
              <a:rPr lang="en-US" smtClean="0"/>
              <a:t>‹#›</a:t>
            </a:fld>
            <a:endParaRPr lang="en-US"/>
          </a:p>
        </p:txBody>
      </p:sp>
    </p:spTree>
    <p:extLst>
      <p:ext uri="{BB962C8B-B14F-4D97-AF65-F5344CB8AC3E}">
        <p14:creationId xmlns:p14="http://schemas.microsoft.com/office/powerpoint/2010/main" val="1054195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55863-BB60-4FF4-85D6-6B118FC88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78557-7DD6-4B28-BA8C-D3F3929D3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D5A98B-4738-4F2D-90A0-F4C6B13AE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88059-9AAA-48DC-89EE-5FBEEAFD7015}" type="datetimeFigureOut">
              <a:rPr lang="en-US" smtClean="0"/>
              <a:t>3/30/2020</a:t>
            </a:fld>
            <a:endParaRPr lang="en-US"/>
          </a:p>
        </p:txBody>
      </p:sp>
      <p:sp>
        <p:nvSpPr>
          <p:cNvPr id="5" name="Footer Placeholder 4">
            <a:extLst>
              <a:ext uri="{FF2B5EF4-FFF2-40B4-BE49-F238E27FC236}">
                <a16:creationId xmlns:a16="http://schemas.microsoft.com/office/drawing/2014/main" id="{E918DDC2-751E-4099-9875-B5427FD6A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9B6D0F-00D3-413A-9770-DECD2ADBF3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74501-02F2-42F1-90D6-E966BB7EDBE6}" type="slidenum">
              <a:rPr lang="en-US" smtClean="0"/>
              <a:t>‹#›</a:t>
            </a:fld>
            <a:endParaRPr lang="en-US"/>
          </a:p>
        </p:txBody>
      </p:sp>
    </p:spTree>
    <p:extLst>
      <p:ext uri="{BB962C8B-B14F-4D97-AF65-F5344CB8AC3E}">
        <p14:creationId xmlns:p14="http://schemas.microsoft.com/office/powerpoint/2010/main" val="411609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8D29-D508-45F5-9FC4-04EE61C2DC6F}"/>
              </a:ext>
            </a:extLst>
          </p:cNvPr>
          <p:cNvSpPr>
            <a:spLocks noGrp="1"/>
          </p:cNvSpPr>
          <p:nvPr>
            <p:ph type="ctrTitle"/>
          </p:nvPr>
        </p:nvSpPr>
        <p:spPr/>
        <p:txBody>
          <a:bodyPr/>
          <a:lstStyle/>
          <a:p>
            <a:r>
              <a:rPr lang="en-US" dirty="0"/>
              <a:t>Mini-Project 2 Checkpoint 1</a:t>
            </a:r>
            <a:br>
              <a:rPr lang="en-US" dirty="0"/>
            </a:br>
            <a:r>
              <a:rPr lang="en-US" sz="3200" dirty="0"/>
              <a:t>ECE/CS 498DS</a:t>
            </a:r>
            <a:br>
              <a:rPr lang="en-US" sz="3200" dirty="0"/>
            </a:br>
            <a:r>
              <a:rPr lang="en-US" sz="3200" dirty="0"/>
              <a:t>Spring 2020</a:t>
            </a:r>
          </a:p>
        </p:txBody>
      </p:sp>
      <p:sp>
        <p:nvSpPr>
          <p:cNvPr id="3" name="Subtitle 2">
            <a:extLst>
              <a:ext uri="{FF2B5EF4-FFF2-40B4-BE49-F238E27FC236}">
                <a16:creationId xmlns:a16="http://schemas.microsoft.com/office/drawing/2014/main" id="{2EB99350-515F-46E8-B587-7C3FE28E32C4}"/>
              </a:ext>
            </a:extLst>
          </p:cNvPr>
          <p:cNvSpPr>
            <a:spLocks noGrp="1"/>
          </p:cNvSpPr>
          <p:nvPr>
            <p:ph type="subTitle" idx="1"/>
          </p:nvPr>
        </p:nvSpPr>
        <p:spPr/>
        <p:txBody>
          <a:bodyPr/>
          <a:lstStyle/>
          <a:p>
            <a:r>
              <a:rPr lang="en-US" dirty="0"/>
              <a:t>Jiashuo Tong (jtong8), Yilin Zhu (yilinz10), </a:t>
            </a:r>
            <a:r>
              <a:rPr lang="en-US" dirty="0" err="1"/>
              <a:t>Rongqi</a:t>
            </a:r>
            <a:r>
              <a:rPr lang="en-US" dirty="0"/>
              <a:t> Gao(rongqig2)</a:t>
            </a:r>
          </a:p>
        </p:txBody>
      </p:sp>
    </p:spTree>
    <p:extLst>
      <p:ext uri="{BB962C8B-B14F-4D97-AF65-F5344CB8AC3E}">
        <p14:creationId xmlns:p14="http://schemas.microsoft.com/office/powerpoint/2010/main" val="300920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d. Q-Q plot:</a:t>
            </a:r>
          </a:p>
          <a:p>
            <a:pPr marL="0" indent="0">
              <a:buNone/>
            </a:pPr>
            <a:endParaRPr lang="en-US" sz="1400" dirty="0"/>
          </a:p>
          <a:p>
            <a:pPr marL="0" indent="0">
              <a:buNone/>
            </a:pPr>
            <a:endParaRPr lang="en-US" sz="1400" dirty="0"/>
          </a:p>
        </p:txBody>
      </p:sp>
      <p:pic>
        <p:nvPicPr>
          <p:cNvPr id="5" name="图片 4">
            <a:extLst>
              <a:ext uri="{FF2B5EF4-FFF2-40B4-BE49-F238E27FC236}">
                <a16:creationId xmlns:a16="http://schemas.microsoft.com/office/drawing/2014/main" id="{43402FE6-5E33-A449-BC5E-1B5F20475E9A}"/>
              </a:ext>
            </a:extLst>
          </p:cNvPr>
          <p:cNvPicPr>
            <a:picLocks noChangeAspect="1"/>
          </p:cNvPicPr>
          <p:nvPr/>
        </p:nvPicPr>
        <p:blipFill>
          <a:blip r:embed="rId2"/>
          <a:stretch>
            <a:fillRect/>
          </a:stretch>
        </p:blipFill>
        <p:spPr>
          <a:xfrm>
            <a:off x="1633607" y="2406854"/>
            <a:ext cx="5671654" cy="3479098"/>
          </a:xfrm>
          <a:prstGeom prst="rect">
            <a:avLst/>
          </a:prstGeom>
        </p:spPr>
      </p:pic>
    </p:spTree>
    <p:extLst>
      <p:ext uri="{BB962C8B-B14F-4D97-AF65-F5344CB8AC3E}">
        <p14:creationId xmlns:p14="http://schemas.microsoft.com/office/powerpoint/2010/main" val="29554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207264"/>
            <a:ext cx="4681742" cy="1371220"/>
          </a:xfrm>
        </p:spPr>
        <p:txBody>
          <a:bodyPr anchor="b">
            <a:normAutofit/>
          </a:bodyPr>
          <a:lstStyle/>
          <a:p>
            <a:r>
              <a:rPr lang="en-US" sz="4000" dirty="0"/>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578484"/>
            <a:ext cx="5833860" cy="4639437"/>
          </a:xfrm>
        </p:spPr>
        <p:txBody>
          <a:bodyPr>
            <a:normAutofit/>
          </a:bodyPr>
          <a:lstStyle/>
          <a:p>
            <a:r>
              <a:rPr lang="en-US" sz="1200" dirty="0" err="1"/>
              <a:t>e.i.</a:t>
            </a:r>
            <a:r>
              <a:rPr lang="en-US" sz="1200" dirty="0"/>
              <a:t> How does taking the -log10() of the p-values help you visualize the p-value distribution?</a:t>
            </a:r>
          </a:p>
          <a:p>
            <a:pPr marL="0" indent="0">
              <a:buNone/>
            </a:pPr>
            <a:endParaRPr lang="en-US" sz="1200" dirty="0"/>
          </a:p>
          <a:p>
            <a:pPr marL="0" indent="0">
              <a:buNone/>
            </a:pPr>
            <a:r>
              <a:rPr lang="en-US" altLang="zh-CN" sz="1200" dirty="0"/>
              <a:t>Taking the -log10() of the p-values magnifies the deviation of the observed from the expected. Say we have a data point (0.001, 0.1). If it is plotted with the original values, it will be very close to the x=y line. The -log10() values, which are (3,1), stay off x=y by a large margin. Thus, if we used the original p-values, we would have created an approximately 'linear' curve (as shown in the figure on the right), and we would have drawn a wrong conclusion. Hence, the -log10() values help us easily identify the non-linear nature of the curve which leads to the correct conclusion. </a:t>
            </a:r>
            <a:endParaRPr lang="en-US" sz="1200" dirty="0"/>
          </a:p>
          <a:p>
            <a:pPr marL="0" indent="0">
              <a:buNone/>
            </a:pPr>
            <a:endParaRPr lang="en-US" altLang="zh-CN" sz="1200" dirty="0"/>
          </a:p>
          <a:p>
            <a:r>
              <a:rPr lang="en-US" sz="1200" dirty="0" err="1"/>
              <a:t>e.ii</a:t>
            </a:r>
            <a:r>
              <a:rPr lang="en-US" sz="1200" dirty="0"/>
              <a:t>. What can you conclude from the Q-Q plot?</a:t>
            </a:r>
          </a:p>
          <a:p>
            <a:pPr marL="0" indent="0">
              <a:buNone/>
            </a:pPr>
            <a:endParaRPr lang="en-US" altLang="zh-CN" sz="1200" dirty="0"/>
          </a:p>
          <a:p>
            <a:pPr marL="0" indent="0">
              <a:buNone/>
            </a:pPr>
            <a:r>
              <a:rPr lang="en-US" altLang="zh-CN" sz="1200" dirty="0"/>
              <a:t>We can conclude from the Q-Q plot that the null hypothesis should be rejected. Reason: If the null hypothesis is true, the Q-Q plot should approximately align with the x=y line. However, our Q-Q plot obviously deviates from the x=y line. Therefore, the null hypothesis is likely to be false.</a:t>
            </a:r>
            <a:endParaRPr lang="en-US" sz="1200" dirty="0"/>
          </a:p>
        </p:txBody>
      </p:sp>
      <p:pic>
        <p:nvPicPr>
          <p:cNvPr id="4" name="图片 3">
            <a:extLst>
              <a:ext uri="{FF2B5EF4-FFF2-40B4-BE49-F238E27FC236}">
                <a16:creationId xmlns:a16="http://schemas.microsoft.com/office/drawing/2014/main" id="{940896A8-64F8-6342-928A-A3A238B1754F}"/>
              </a:ext>
            </a:extLst>
          </p:cNvPr>
          <p:cNvPicPr>
            <a:picLocks noChangeAspect="1"/>
          </p:cNvPicPr>
          <p:nvPr/>
        </p:nvPicPr>
        <p:blipFill>
          <a:blip r:embed="rId2"/>
          <a:stretch>
            <a:fillRect/>
          </a:stretch>
        </p:blipFill>
        <p:spPr>
          <a:xfrm>
            <a:off x="5519942" y="1775465"/>
            <a:ext cx="4714702" cy="2828821"/>
          </a:xfrm>
          <a:prstGeom prst="rect">
            <a:avLst/>
          </a:prstGeom>
        </p:spPr>
      </p:pic>
    </p:spTree>
    <p:extLst>
      <p:ext uri="{BB962C8B-B14F-4D97-AF65-F5344CB8AC3E}">
        <p14:creationId xmlns:p14="http://schemas.microsoft.com/office/powerpoint/2010/main" val="237237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38937" y="750451"/>
            <a:ext cx="10515600" cy="4351338"/>
          </a:xfrm>
        </p:spPr>
        <p:txBody>
          <a:bodyPr>
            <a:normAutofit/>
          </a:bodyPr>
          <a:lstStyle/>
          <a:p>
            <a:r>
              <a:rPr lang="en-US" sz="1400" dirty="0"/>
              <a:t>b. Scree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p:txBody>
      </p:sp>
      <p:sp>
        <p:nvSpPr>
          <p:cNvPr id="4" name="Rectangle 1">
            <a:extLst>
              <a:ext uri="{FF2B5EF4-FFF2-40B4-BE49-F238E27FC236}">
                <a16:creationId xmlns:a16="http://schemas.microsoft.com/office/drawing/2014/main" id="{9AC1ECDE-C739-4180-A554-A6C044AD1CE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descr="截图里有图片&#10;&#10;描述已自动生成">
            <a:extLst>
              <a:ext uri="{FF2B5EF4-FFF2-40B4-BE49-F238E27FC236}">
                <a16:creationId xmlns:a16="http://schemas.microsoft.com/office/drawing/2014/main" id="{854C79D5-426A-4548-B1FE-22C2F1752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960" y="631938"/>
            <a:ext cx="6383242" cy="6085385"/>
          </a:xfrm>
          <a:prstGeom prst="rect">
            <a:avLst/>
          </a:prstGeom>
        </p:spPr>
      </p:pic>
      <p:sp>
        <p:nvSpPr>
          <p:cNvPr id="12" name="文本框 11">
            <a:extLst>
              <a:ext uri="{FF2B5EF4-FFF2-40B4-BE49-F238E27FC236}">
                <a16:creationId xmlns:a16="http://schemas.microsoft.com/office/drawing/2014/main" id="{87D86CB5-7B77-4FCF-855E-B711AB95B2BC}"/>
              </a:ext>
            </a:extLst>
          </p:cNvPr>
          <p:cNvSpPr txBox="1"/>
          <p:nvPr/>
        </p:nvSpPr>
        <p:spPr>
          <a:xfrm>
            <a:off x="9681587" y="750451"/>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24339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 y="986587"/>
            <a:ext cx="11967587" cy="5796049"/>
          </a:xfrm>
        </p:spPr>
        <p:txBody>
          <a:bodyPr>
            <a:normAutofit/>
          </a:bodyPr>
          <a:lstStyle/>
          <a:p>
            <a:r>
              <a:rPr lang="en-US" sz="1400" dirty="0"/>
              <a:t>c. Plots: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pPr marL="0" indent="0">
              <a:buNone/>
            </a:pPr>
            <a:endParaRPr lang="en-US" sz="1400" dirty="0"/>
          </a:p>
          <a:p>
            <a:r>
              <a:rPr lang="en-US" sz="1400" dirty="0"/>
              <a:t>Observations: </a:t>
            </a:r>
          </a:p>
          <a:p>
            <a:pPr marL="0" indent="0">
              <a:buNone/>
            </a:pPr>
            <a:r>
              <a:rPr lang="en-US" sz="1400" dirty="0"/>
              <a:t>      After projecting the original data into 2 dimensional space (PC1 and PC2), we observed 2 clusters for HE0, and 3 clusters for HE1. </a:t>
            </a:r>
          </a:p>
        </p:txBody>
      </p:sp>
      <p:pic>
        <p:nvPicPr>
          <p:cNvPr id="13" name="图片 12" descr="手机屏幕截图&#10;&#10;描述已自动生成">
            <a:extLst>
              <a:ext uri="{FF2B5EF4-FFF2-40B4-BE49-F238E27FC236}">
                <a16:creationId xmlns:a16="http://schemas.microsoft.com/office/drawing/2014/main" id="{51F5575F-99A8-471F-9DB4-F5B8AF922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14" y="1259043"/>
            <a:ext cx="5834072" cy="3521722"/>
          </a:xfrm>
          <a:prstGeom prst="rect">
            <a:avLst/>
          </a:prstGeom>
        </p:spPr>
      </p:pic>
      <p:pic>
        <p:nvPicPr>
          <p:cNvPr id="15" name="图片 14" descr="手机截图图社交软件的信息&#10;&#10;描述已自动生成">
            <a:extLst>
              <a:ext uri="{FF2B5EF4-FFF2-40B4-BE49-F238E27FC236}">
                <a16:creationId xmlns:a16="http://schemas.microsoft.com/office/drawing/2014/main" id="{3C4E12C6-59C4-4240-ADE4-E0685EC07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28" y="1259043"/>
            <a:ext cx="5716622" cy="3521722"/>
          </a:xfrm>
          <a:prstGeom prst="rect">
            <a:avLst/>
          </a:prstGeom>
        </p:spPr>
      </p:pic>
    </p:spTree>
    <p:extLst>
      <p:ext uri="{BB962C8B-B14F-4D97-AF65-F5344CB8AC3E}">
        <p14:creationId xmlns:p14="http://schemas.microsoft.com/office/powerpoint/2010/main" val="1161137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3"/>
            <a:ext cx="10515600" cy="4351338"/>
          </a:xfrm>
        </p:spPr>
        <p:txBody>
          <a:bodyPr>
            <a:normAutofit/>
          </a:bodyPr>
          <a:lstStyle/>
          <a:p>
            <a:r>
              <a:rPr lang="en-US" sz="1400" dirty="0"/>
              <a:t>c. Plots (</a:t>
            </a:r>
            <a:r>
              <a:rPr lang="en-US" sz="1400" dirty="0" err="1"/>
              <a:t>random_state</a:t>
            </a:r>
            <a:r>
              <a:rPr lang="en-US" sz="1400" dirty="0"/>
              <a:t>=42):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p:txBody>
      </p:sp>
      <p:pic>
        <p:nvPicPr>
          <p:cNvPr id="5" name="图片 4" descr="图片包含 游戏机&#10;&#10;描述已自动生成">
            <a:extLst>
              <a:ext uri="{FF2B5EF4-FFF2-40B4-BE49-F238E27FC236}">
                <a16:creationId xmlns:a16="http://schemas.microsoft.com/office/drawing/2014/main" id="{E9CF1BE7-F76E-47C6-AAB3-3C403CAC2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20" y="1856218"/>
            <a:ext cx="4646748" cy="4080395"/>
          </a:xfrm>
          <a:prstGeom prst="rect">
            <a:avLst/>
          </a:prstGeom>
        </p:spPr>
      </p:pic>
      <p:pic>
        <p:nvPicPr>
          <p:cNvPr id="7" name="图片 6" descr="手机屏幕截图&#10;&#10;描述已自动生成">
            <a:extLst>
              <a:ext uri="{FF2B5EF4-FFF2-40B4-BE49-F238E27FC236}">
                <a16:creationId xmlns:a16="http://schemas.microsoft.com/office/drawing/2014/main" id="{0F418EAD-3416-4E22-891E-E3B23F48C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789" y="1856218"/>
            <a:ext cx="4544454" cy="4080395"/>
          </a:xfrm>
          <a:prstGeom prst="rect">
            <a:avLst/>
          </a:prstGeom>
        </p:spPr>
      </p:pic>
    </p:spTree>
    <p:extLst>
      <p:ext uri="{BB962C8B-B14F-4D97-AF65-F5344CB8AC3E}">
        <p14:creationId xmlns:p14="http://schemas.microsoft.com/office/powerpoint/2010/main" val="126850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264013" cy="5532437"/>
          </a:xfrm>
        </p:spPr>
        <p:txBody>
          <a:bodyPr>
            <a:normAutofit/>
          </a:bodyPr>
          <a:lstStyle/>
          <a:p>
            <a:r>
              <a:rPr lang="en-US" sz="1400" dirty="0"/>
              <a:t>c. Plots (</a:t>
            </a:r>
            <a:r>
              <a:rPr lang="en-US" sz="1400" dirty="0" err="1"/>
              <a:t>random_state</a:t>
            </a:r>
            <a:r>
              <a:rPr lang="en-US" sz="1400" dirty="0"/>
              <a:t>=62):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endParaRPr lang="en-US" sz="1400" dirty="0"/>
          </a:p>
        </p:txBody>
      </p:sp>
      <p:pic>
        <p:nvPicPr>
          <p:cNvPr id="4" name="图片 3" descr="手机屏幕截图&#10;&#10;描述已自动生成">
            <a:extLst>
              <a:ext uri="{FF2B5EF4-FFF2-40B4-BE49-F238E27FC236}">
                <a16:creationId xmlns:a16="http://schemas.microsoft.com/office/drawing/2014/main" id="{F1FA20F5-3AEB-49D5-BFA8-1B56D673D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998" y="1797840"/>
            <a:ext cx="4596967" cy="4202362"/>
          </a:xfrm>
          <a:prstGeom prst="rect">
            <a:avLst/>
          </a:prstGeom>
        </p:spPr>
      </p:pic>
      <p:pic>
        <p:nvPicPr>
          <p:cNvPr id="5" name="图片 4" descr="手机屏幕截图&#10;&#10;描述已自动生成">
            <a:extLst>
              <a:ext uri="{FF2B5EF4-FFF2-40B4-BE49-F238E27FC236}">
                <a16:creationId xmlns:a16="http://schemas.microsoft.com/office/drawing/2014/main" id="{9E389BFE-5213-4577-B35D-9F64512C5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76" y="1797840"/>
            <a:ext cx="4579454" cy="4202362"/>
          </a:xfrm>
          <a:prstGeom prst="rect">
            <a:avLst/>
          </a:prstGeom>
        </p:spPr>
      </p:pic>
    </p:spTree>
    <p:extLst>
      <p:ext uri="{BB962C8B-B14F-4D97-AF65-F5344CB8AC3E}">
        <p14:creationId xmlns:p14="http://schemas.microsoft.com/office/powerpoint/2010/main" val="164085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264013" cy="5532437"/>
          </a:xfrm>
        </p:spPr>
        <p:txBody>
          <a:bodyPr>
            <a:normAutofit/>
          </a:bodyPr>
          <a:lstStyle/>
          <a:p>
            <a:r>
              <a:rPr lang="en-US" sz="1400" dirty="0"/>
              <a:t>c. Plots (</a:t>
            </a:r>
            <a:r>
              <a:rPr lang="en-US" sz="1400" dirty="0" err="1"/>
              <a:t>random_state</a:t>
            </a:r>
            <a:r>
              <a:rPr lang="en-US" sz="1400" dirty="0"/>
              <a:t>=82): </a:t>
            </a: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endParaRPr lang="en-US" sz="1400" dirty="0"/>
          </a:p>
          <a:p>
            <a:endParaRPr lang="en-US" sz="1400" dirty="0"/>
          </a:p>
          <a:p>
            <a:r>
              <a:rPr lang="en-US" sz="1400" dirty="0"/>
              <a:t>Observations: We can identify 2 clusters for HE0, but the boundary between them is not so clear. For HE1, we identify one large cluster sitting on bottom, and one small cluster sitting on top.")</a:t>
            </a:r>
          </a:p>
        </p:txBody>
      </p:sp>
      <p:pic>
        <p:nvPicPr>
          <p:cNvPr id="5" name="图片 4" descr="电脑萤幕画面&#10;&#10;描述已自动生成">
            <a:extLst>
              <a:ext uri="{FF2B5EF4-FFF2-40B4-BE49-F238E27FC236}">
                <a16:creationId xmlns:a16="http://schemas.microsoft.com/office/drawing/2014/main" id="{7D61B4C8-38DB-4FDF-B5A6-1823A2E1E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23" y="1650586"/>
            <a:ext cx="4412036" cy="4013614"/>
          </a:xfrm>
          <a:prstGeom prst="rect">
            <a:avLst/>
          </a:prstGeom>
        </p:spPr>
      </p:pic>
      <p:pic>
        <p:nvPicPr>
          <p:cNvPr id="7" name="图片 6" descr="手机屏幕截图&#10;&#10;描述已自动生成">
            <a:extLst>
              <a:ext uri="{FF2B5EF4-FFF2-40B4-BE49-F238E27FC236}">
                <a16:creationId xmlns:a16="http://schemas.microsoft.com/office/drawing/2014/main" id="{DF7B8C49-C82D-49DB-A932-75A1439BB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133" y="1649719"/>
            <a:ext cx="4274785" cy="3882719"/>
          </a:xfrm>
          <a:prstGeom prst="rect">
            <a:avLst/>
          </a:prstGeom>
        </p:spPr>
      </p:pic>
    </p:spTree>
    <p:extLst>
      <p:ext uri="{BB962C8B-B14F-4D97-AF65-F5344CB8AC3E}">
        <p14:creationId xmlns:p14="http://schemas.microsoft.com/office/powerpoint/2010/main" val="415165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192000" cy="5532437"/>
          </a:xfrm>
        </p:spPr>
        <p:txBody>
          <a:bodyPr>
            <a:normAutofit/>
          </a:bodyPr>
          <a:lstStyle/>
          <a:p>
            <a:r>
              <a:rPr lang="en-US" sz="1400" dirty="0"/>
              <a:t>d. Discussion of similarities and differences between PCA and t-SNE results: </a:t>
            </a:r>
          </a:p>
          <a:p>
            <a:pPr marL="0" indent="0">
              <a:buNone/>
            </a:pPr>
            <a:r>
              <a:rPr lang="en-US" sz="1400" dirty="0"/>
              <a:t>Answer: Similarities and differences: PCA is linear dimensionality reduction while TSNE is nonlinear dimensionality reduction. Comparing the graphs, we can see clusters have formed for both computing techniques. The HE1 graphs show that the clusters from PCA are more 'circular' than those from TSNE.</a:t>
            </a:r>
          </a:p>
        </p:txBody>
      </p:sp>
    </p:spTree>
    <p:extLst>
      <p:ext uri="{BB962C8B-B14F-4D97-AF65-F5344CB8AC3E}">
        <p14:creationId xmlns:p14="http://schemas.microsoft.com/office/powerpoint/2010/main" val="271941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5A4D41-A5A1-4166-BBC1-51DD81BA6CB9}"/>
              </a:ext>
            </a:extLst>
          </p:cNvPr>
          <p:cNvSpPr>
            <a:spLocks noGrp="1"/>
          </p:cNvSpPr>
          <p:nvPr>
            <p:ph idx="1"/>
          </p:nvPr>
        </p:nvSpPr>
        <p:spPr/>
        <p:txBody>
          <a:bodyPr>
            <a:normAutofit/>
          </a:bodyPr>
          <a:lstStyle/>
          <a:p>
            <a:r>
              <a:rPr lang="en-US" altLang="zh-CN" sz="1600" dirty="0"/>
              <a:t>From Task 3.1.c we could easily see that there are 2 clusters in HE0 and 3 clusters in HE1, which gives us a basic judgement of the number of clusters, but we also want to choose the k reasonably. Therefore, we used the </a:t>
            </a:r>
            <a:r>
              <a:rPr lang="en-US" altLang="zh-CN" sz="1600" dirty="0" err="1"/>
              <a:t>Calinski-Harabasz</a:t>
            </a:r>
            <a:r>
              <a:rPr lang="en-US" altLang="zh-CN" sz="1600" dirty="0"/>
              <a:t> Index as our metric to evaluate the clustering results. </a:t>
            </a:r>
          </a:p>
          <a:p>
            <a:r>
              <a:rPr lang="en-US" altLang="zh-CN" sz="1600" dirty="0" err="1"/>
              <a:t>Calinski-Harabasz</a:t>
            </a:r>
            <a:r>
              <a:rPr lang="en-US" altLang="zh-CN" sz="1600" dirty="0"/>
              <a:t> Index is also known as Variance ratio criterion, it follows: CH(k) = [B(k) / W(k) ] \times [(n-k)/(k-1)], where n = # data points k = # clusters W(k) = within cluster sum-of-squares B(k) = between cluster sum-of-squares.</a:t>
            </a:r>
          </a:p>
          <a:p>
            <a:r>
              <a:rPr lang="en-US" altLang="zh-CN" sz="1600" dirty="0"/>
              <a:t>Evaluating the ratio for the different models with increasing k, the optimal clustering should be given by the first local maximum of the ratios (</a:t>
            </a:r>
            <a:r>
              <a:rPr lang="en-US" altLang="zh-CN" sz="1600" dirty="0" err="1"/>
              <a:t>Calinski</a:t>
            </a:r>
            <a:r>
              <a:rPr lang="en-US" altLang="zh-CN" sz="1600" dirty="0"/>
              <a:t> and </a:t>
            </a:r>
            <a:r>
              <a:rPr lang="en-US" altLang="zh-CN" sz="1600" dirty="0" err="1"/>
              <a:t>Harabasz</a:t>
            </a:r>
            <a:r>
              <a:rPr lang="en-US" altLang="zh-CN" sz="1600" dirty="0"/>
              <a:t>, 1974).</a:t>
            </a:r>
          </a:p>
          <a:p>
            <a:r>
              <a:rPr lang="en-US" altLang="zh-CN" sz="1600" dirty="0"/>
              <a:t>We will provide scores for each method on both HE0 and HE1 in Task 3.3.e</a:t>
            </a:r>
          </a:p>
          <a:p>
            <a:endParaRPr lang="zh-CN" altLang="en-US" sz="1600" dirty="0"/>
          </a:p>
        </p:txBody>
      </p:sp>
      <p:sp>
        <p:nvSpPr>
          <p:cNvPr id="4" name="文本框 3">
            <a:extLst>
              <a:ext uri="{FF2B5EF4-FFF2-40B4-BE49-F238E27FC236}">
                <a16:creationId xmlns:a16="http://schemas.microsoft.com/office/drawing/2014/main" id="{4D3A0C44-5C56-4A96-A741-6E622636478A}"/>
              </a:ext>
            </a:extLst>
          </p:cNvPr>
          <p:cNvSpPr txBox="1"/>
          <p:nvPr/>
        </p:nvSpPr>
        <p:spPr>
          <a:xfrm>
            <a:off x="41910" y="-34290"/>
            <a:ext cx="4614597" cy="769441"/>
          </a:xfrm>
          <a:prstGeom prst="rect">
            <a:avLst/>
          </a:prstGeom>
          <a:noFill/>
        </p:spPr>
        <p:txBody>
          <a:bodyPr wrap="none" rtlCol="0">
            <a:spAutoFit/>
          </a:bodyPr>
          <a:lstStyle/>
          <a:p>
            <a:r>
              <a:rPr lang="en-US" altLang="zh-CN" sz="4400" dirty="0"/>
              <a:t>Task 3 – Question 3</a:t>
            </a:r>
            <a:endParaRPr lang="zh-CN" altLang="en-US" sz="4400" dirty="0"/>
          </a:p>
        </p:txBody>
      </p:sp>
    </p:spTree>
    <p:extLst>
      <p:ext uri="{BB962C8B-B14F-4D97-AF65-F5344CB8AC3E}">
        <p14:creationId xmlns:p14="http://schemas.microsoft.com/office/powerpoint/2010/main" val="175489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18255"/>
            <a:ext cx="10515600" cy="1325563"/>
          </a:xfrm>
        </p:spPr>
        <p:txBody>
          <a:bodyPr/>
          <a:lstStyle/>
          <a:p>
            <a:r>
              <a:rPr lang="en-US" dirty="0"/>
              <a:t>Task 3 – Question 3</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43818"/>
            <a:ext cx="12192000" cy="5514182"/>
          </a:xfrm>
        </p:spPr>
        <p:txBody>
          <a:bodyPr>
            <a:normAutofit/>
          </a:bodyPr>
          <a:lstStyle/>
          <a:p>
            <a:r>
              <a:rPr lang="en-US" sz="1400" dirty="0"/>
              <a:t>a. K-means: (From pure inspection of the PCA graphs, we choose k=2 for HE0 and k=3 for HE1.)</a:t>
            </a:r>
          </a:p>
        </p:txBody>
      </p:sp>
      <p:pic>
        <p:nvPicPr>
          <p:cNvPr id="5" name="图片 4" descr="手机屏幕截图&#10;&#10;描述已自动生成">
            <a:extLst>
              <a:ext uri="{FF2B5EF4-FFF2-40B4-BE49-F238E27FC236}">
                <a16:creationId xmlns:a16="http://schemas.microsoft.com/office/drawing/2014/main" id="{72DAC598-E2F8-446E-B9A0-692268375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 y="1930576"/>
            <a:ext cx="5448912" cy="3308174"/>
          </a:xfrm>
          <a:prstGeom prst="rect">
            <a:avLst/>
          </a:prstGeom>
        </p:spPr>
      </p:pic>
      <p:pic>
        <p:nvPicPr>
          <p:cNvPr id="7" name="图片 6" descr="手机截图图社交软件的信息&#10;&#10;描述已自动生成">
            <a:extLst>
              <a:ext uri="{FF2B5EF4-FFF2-40B4-BE49-F238E27FC236}">
                <a16:creationId xmlns:a16="http://schemas.microsoft.com/office/drawing/2014/main" id="{37C5FCE5-93AF-4484-814B-D60EBCC78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670" y="1930576"/>
            <a:ext cx="5482870" cy="3308174"/>
          </a:xfrm>
          <a:prstGeom prst="rect">
            <a:avLst/>
          </a:prstGeom>
        </p:spPr>
      </p:pic>
    </p:spTree>
    <p:extLst>
      <p:ext uri="{BB962C8B-B14F-4D97-AF65-F5344CB8AC3E}">
        <p14:creationId xmlns:p14="http://schemas.microsoft.com/office/powerpoint/2010/main" val="166505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AE09-0795-4ADD-AD9A-B34B3AE4F422}"/>
              </a:ext>
            </a:extLst>
          </p:cNvPr>
          <p:cNvSpPr>
            <a:spLocks noGrp="1"/>
          </p:cNvSpPr>
          <p:nvPr>
            <p:ph type="title"/>
          </p:nvPr>
        </p:nvSpPr>
        <p:spPr>
          <a:xfrm>
            <a:off x="838200" y="65130"/>
            <a:ext cx="10515600" cy="1325563"/>
          </a:xfrm>
        </p:spPr>
        <p:txBody>
          <a:bodyPr/>
          <a:lstStyle/>
          <a:p>
            <a:r>
              <a:rPr lang="en-US" dirty="0"/>
              <a:t>Task 1 - Question 0</a:t>
            </a:r>
          </a:p>
        </p:txBody>
      </p:sp>
      <p:sp>
        <p:nvSpPr>
          <p:cNvPr id="3" name="Content Placeholder 2">
            <a:extLst>
              <a:ext uri="{FF2B5EF4-FFF2-40B4-BE49-F238E27FC236}">
                <a16:creationId xmlns:a16="http://schemas.microsoft.com/office/drawing/2014/main" id="{6CAB5503-4181-4B53-893E-FCCEE467D992}"/>
              </a:ext>
            </a:extLst>
          </p:cNvPr>
          <p:cNvSpPr>
            <a:spLocks noGrp="1"/>
          </p:cNvSpPr>
          <p:nvPr>
            <p:ph idx="1"/>
          </p:nvPr>
        </p:nvSpPr>
        <p:spPr>
          <a:xfrm>
            <a:off x="838200" y="1522587"/>
            <a:ext cx="955089" cy="554223"/>
          </a:xfrm>
        </p:spPr>
        <p:txBody>
          <a:bodyPr>
            <a:normAutofit/>
          </a:bodyPr>
          <a:lstStyle/>
          <a:p>
            <a:pPr marL="0" indent="0">
              <a:buNone/>
            </a:pPr>
            <a:endParaRPr lang="en-US" sz="2000" dirty="0"/>
          </a:p>
          <a:p>
            <a:pPr marL="0" indent="0">
              <a:buNone/>
            </a:pPr>
            <a:endParaRPr lang="en-US" dirty="0"/>
          </a:p>
        </p:txBody>
      </p:sp>
      <p:sp>
        <p:nvSpPr>
          <p:cNvPr id="6" name="TextBox 5">
            <a:extLst>
              <a:ext uri="{FF2B5EF4-FFF2-40B4-BE49-F238E27FC236}">
                <a16:creationId xmlns:a16="http://schemas.microsoft.com/office/drawing/2014/main" id="{DCF2C8F6-6611-4E40-8611-99C12BBAD1CA}"/>
              </a:ext>
            </a:extLst>
          </p:cNvPr>
          <p:cNvSpPr txBox="1"/>
          <p:nvPr/>
        </p:nvSpPr>
        <p:spPr>
          <a:xfrm>
            <a:off x="1199114" y="1353639"/>
            <a:ext cx="10102766" cy="2031325"/>
          </a:xfrm>
          <a:prstGeom prst="rect">
            <a:avLst/>
          </a:prstGeom>
          <a:noFill/>
        </p:spPr>
        <p:txBody>
          <a:bodyPr wrap="none" rtlCol="0">
            <a:spAutoFit/>
          </a:bodyPr>
          <a:lstStyle/>
          <a:p>
            <a:pPr marL="342900" indent="-342900">
              <a:buAutoNum type="arabicPeriod"/>
            </a:pPr>
            <a:r>
              <a:rPr lang="en-US" dirty="0"/>
              <a:t>Why do biologists need multiple samples to identify microbes with significantly altered abundance? </a:t>
            </a:r>
          </a:p>
          <a:p>
            <a:endParaRPr lang="en-US" dirty="0"/>
          </a:p>
          <a:p>
            <a:r>
              <a:rPr lang="en-US" altLang="zh-CN" dirty="0"/>
              <a:t>Using multiple samples, we will be more confident in rejecting a null hypothesis if a significantly altered </a:t>
            </a:r>
          </a:p>
          <a:p>
            <a:r>
              <a:rPr lang="en-US" altLang="zh-CN" dirty="0"/>
              <a:t>abundance occurs. If we use a two-sample Z-test, larger sample sizes will yield a larger Z score, which </a:t>
            </a:r>
          </a:p>
          <a:p>
            <a:r>
              <a:rPr lang="en-US" altLang="zh-CN" dirty="0"/>
              <a:t>allows us to reject H_0 with greater confidence level. If we use a two sample K-S test, larger sample sizes </a:t>
            </a:r>
          </a:p>
          <a:p>
            <a:r>
              <a:rPr lang="en-US" altLang="zh-CN" dirty="0"/>
              <a:t>will give smaller critical values (on the right hand side). Thus, we can achieve higher confidence level with </a:t>
            </a:r>
          </a:p>
          <a:p>
            <a:r>
              <a:rPr lang="en-US" altLang="zh-CN" dirty="0"/>
              <a:t>the same D value (K–S statistic).</a:t>
            </a:r>
            <a:endParaRPr lang="en-US" dirty="0"/>
          </a:p>
        </p:txBody>
      </p:sp>
      <p:sp>
        <p:nvSpPr>
          <p:cNvPr id="8" name="TextBox 7">
            <a:extLst>
              <a:ext uri="{FF2B5EF4-FFF2-40B4-BE49-F238E27FC236}">
                <a16:creationId xmlns:a16="http://schemas.microsoft.com/office/drawing/2014/main" id="{321C7E99-81D1-4D75-94C1-B8E7C53B3A4C}"/>
              </a:ext>
            </a:extLst>
          </p:cNvPr>
          <p:cNvSpPr txBox="1"/>
          <p:nvPr/>
        </p:nvSpPr>
        <p:spPr>
          <a:xfrm>
            <a:off x="1199114" y="5011238"/>
            <a:ext cx="9793771" cy="892257"/>
          </a:xfrm>
          <a:prstGeom prst="rect">
            <a:avLst/>
          </a:prstGeom>
          <a:noFill/>
        </p:spPr>
        <p:txBody>
          <a:bodyPr wrap="none" rtlCol="0">
            <a:noAutofit/>
          </a:bodyPr>
          <a:lstStyle/>
          <a:p>
            <a:r>
              <a:rPr lang="en-US" dirty="0"/>
              <a:t>2. Number of samples analyzed: </a:t>
            </a:r>
            <a:r>
              <a:rPr lang="en-US" altLang="zh-CN" dirty="0"/>
              <a:t>764</a:t>
            </a:r>
            <a:endParaRPr lang="en-US" dirty="0"/>
          </a:p>
          <a:p>
            <a:r>
              <a:rPr lang="en-US" dirty="0"/>
              <a:t>3. Number of microbes identified: </a:t>
            </a:r>
            <a:r>
              <a:rPr lang="en-US" altLang="zh-CN" dirty="0"/>
              <a:t>149</a:t>
            </a:r>
            <a:endParaRPr lang="en-US" dirty="0"/>
          </a:p>
        </p:txBody>
      </p:sp>
    </p:spTree>
    <p:extLst>
      <p:ext uri="{BB962C8B-B14F-4D97-AF65-F5344CB8AC3E}">
        <p14:creationId xmlns:p14="http://schemas.microsoft.com/office/powerpoint/2010/main" val="1774812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3"/>
            <a:ext cx="10515600" cy="4351338"/>
          </a:xfrm>
        </p:spPr>
        <p:txBody>
          <a:bodyPr>
            <a:normAutofit/>
          </a:bodyPr>
          <a:lstStyle/>
          <a:p>
            <a:r>
              <a:rPr lang="en-US" sz="1400" dirty="0"/>
              <a:t>b. Gaussian mixture model: </a:t>
            </a:r>
          </a:p>
        </p:txBody>
      </p:sp>
      <p:pic>
        <p:nvPicPr>
          <p:cNvPr id="5" name="图片 4" descr="手机截图图社交软件的信息&#10;&#10;描述已自动生成">
            <a:extLst>
              <a:ext uri="{FF2B5EF4-FFF2-40B4-BE49-F238E27FC236}">
                <a16:creationId xmlns:a16="http://schemas.microsoft.com/office/drawing/2014/main" id="{2BCE00B9-DBE3-41D7-8BFC-ADA963ACF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730025"/>
            <a:ext cx="5528554" cy="3367755"/>
          </a:xfrm>
          <a:prstGeom prst="rect">
            <a:avLst/>
          </a:prstGeom>
        </p:spPr>
      </p:pic>
      <p:pic>
        <p:nvPicPr>
          <p:cNvPr id="7" name="图片 6" descr="手机屏幕截图&#10;&#10;描述已自动生成">
            <a:extLst>
              <a:ext uri="{FF2B5EF4-FFF2-40B4-BE49-F238E27FC236}">
                <a16:creationId xmlns:a16="http://schemas.microsoft.com/office/drawing/2014/main" id="{C01572AF-19D5-42F5-B3CB-90CFC42D2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634" y="1730025"/>
            <a:ext cx="5533895" cy="3367755"/>
          </a:xfrm>
          <a:prstGeom prst="rect">
            <a:avLst/>
          </a:prstGeom>
        </p:spPr>
      </p:pic>
    </p:spTree>
    <p:extLst>
      <p:ext uri="{BB962C8B-B14F-4D97-AF65-F5344CB8AC3E}">
        <p14:creationId xmlns:p14="http://schemas.microsoft.com/office/powerpoint/2010/main" val="90657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3"/>
            <a:ext cx="10515600" cy="4351338"/>
          </a:xfrm>
        </p:spPr>
        <p:txBody>
          <a:bodyPr>
            <a:normAutofit/>
          </a:bodyPr>
          <a:lstStyle/>
          <a:p>
            <a:r>
              <a:rPr lang="en-US" sz="1400" dirty="0"/>
              <a:t>c. single linkage hierarchical:</a:t>
            </a:r>
          </a:p>
        </p:txBody>
      </p:sp>
      <p:pic>
        <p:nvPicPr>
          <p:cNvPr id="5" name="图片 4" descr="手机屏幕截图&#10;&#10;描述已自动生成">
            <a:extLst>
              <a:ext uri="{FF2B5EF4-FFF2-40B4-BE49-F238E27FC236}">
                <a16:creationId xmlns:a16="http://schemas.microsoft.com/office/drawing/2014/main" id="{38B36F83-2837-4C51-96A1-4725ED7CF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8852"/>
            <a:ext cx="5767656" cy="3497498"/>
          </a:xfrm>
          <a:prstGeom prst="rect">
            <a:avLst/>
          </a:prstGeom>
        </p:spPr>
      </p:pic>
      <p:pic>
        <p:nvPicPr>
          <p:cNvPr id="7" name="图片 6" descr="手机屏幕截图&#10;&#10;描述已自动生成">
            <a:extLst>
              <a:ext uri="{FF2B5EF4-FFF2-40B4-BE49-F238E27FC236}">
                <a16:creationId xmlns:a16="http://schemas.microsoft.com/office/drawing/2014/main" id="{E3252400-BCD0-48F5-BF42-043409C35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4445"/>
            <a:ext cx="5723304" cy="3491905"/>
          </a:xfrm>
          <a:prstGeom prst="rect">
            <a:avLst/>
          </a:prstGeom>
        </p:spPr>
      </p:pic>
    </p:spTree>
    <p:extLst>
      <p:ext uri="{BB962C8B-B14F-4D97-AF65-F5344CB8AC3E}">
        <p14:creationId xmlns:p14="http://schemas.microsoft.com/office/powerpoint/2010/main" val="3725328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18255"/>
            <a:ext cx="10515600" cy="1325563"/>
          </a:xfrm>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43818"/>
            <a:ext cx="10515600" cy="4351338"/>
          </a:xfrm>
        </p:spPr>
        <p:txBody>
          <a:bodyPr>
            <a:normAutofit/>
          </a:bodyPr>
          <a:lstStyle/>
          <a:p>
            <a:r>
              <a:rPr lang="en-US" sz="1400" dirty="0"/>
              <a:t>c. complete linkage hierarchical:</a:t>
            </a:r>
          </a:p>
        </p:txBody>
      </p:sp>
      <p:pic>
        <p:nvPicPr>
          <p:cNvPr id="5" name="图片 4" descr="手机屏幕截图&#10;&#10;描述已自动生成">
            <a:extLst>
              <a:ext uri="{FF2B5EF4-FFF2-40B4-BE49-F238E27FC236}">
                <a16:creationId xmlns:a16="http://schemas.microsoft.com/office/drawing/2014/main" id="{ADC1DA94-5B65-4E49-88C2-C5930A6BC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6684"/>
            <a:ext cx="5802287" cy="3476954"/>
          </a:xfrm>
          <a:prstGeom prst="rect">
            <a:avLst/>
          </a:prstGeom>
        </p:spPr>
      </p:pic>
      <p:pic>
        <p:nvPicPr>
          <p:cNvPr id="7" name="图片 6" descr="手机截图图社交软件的信息&#10;&#10;描述已自动生成">
            <a:extLst>
              <a:ext uri="{FF2B5EF4-FFF2-40B4-BE49-F238E27FC236}">
                <a16:creationId xmlns:a16="http://schemas.microsoft.com/office/drawing/2014/main" id="{B2C8CFBA-72A6-4904-81AC-9B41D9A68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9537"/>
            <a:ext cx="5703912" cy="3474101"/>
          </a:xfrm>
          <a:prstGeom prst="rect">
            <a:avLst/>
          </a:prstGeom>
        </p:spPr>
      </p:pic>
    </p:spTree>
    <p:extLst>
      <p:ext uri="{BB962C8B-B14F-4D97-AF65-F5344CB8AC3E}">
        <p14:creationId xmlns:p14="http://schemas.microsoft.com/office/powerpoint/2010/main" val="1961809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1281410" cy="5071427"/>
          </a:xfrm>
        </p:spPr>
        <p:txBody>
          <a:bodyPr>
            <a:normAutofit fontScale="92500" lnSpcReduction="10000"/>
          </a:bodyPr>
          <a:lstStyle/>
          <a:p>
            <a:r>
              <a:rPr lang="en-US" sz="1400" dirty="0"/>
              <a:t>d. Discuss the differences between the single and complete linkage hierarchical clustering methods. Do you see any major differences in the generated clusters? Is there anything about our data which affects if we see a difference between the two linkage options?</a:t>
            </a:r>
          </a:p>
          <a:p>
            <a:pPr marL="342900" indent="-342900">
              <a:buFont typeface="+mj-lt"/>
              <a:buAutoNum type="arabicPeriod"/>
            </a:pPr>
            <a:r>
              <a:rPr lang="en-US" sz="1400" dirty="0"/>
              <a:t>Differences: In complete linkage hierarchical clustering, we merge in each step the two clusters with the smallest </a:t>
            </a:r>
            <a:r>
              <a:rPr lang="en-US" sz="1400" b="1" dirty="0"/>
              <a:t>maximum</a:t>
            </a:r>
            <a:r>
              <a:rPr lang="en-US" sz="1400" dirty="0"/>
              <a:t> pairwise distance. In single linkage hierarchical clustering, we merge in each step the two clusters with the smallest minimum pairwise distance.</a:t>
            </a:r>
          </a:p>
          <a:p>
            <a:pPr marL="342900" indent="-342900">
              <a:buFont typeface="+mj-lt"/>
              <a:buAutoNum type="arabicPeriod"/>
            </a:pPr>
            <a:r>
              <a:rPr lang="en-US" sz="1400" dirty="0"/>
              <a:t>The complete linkage hierarchical method performs better than single linkage hierarchical method for our data. In single linkage, we see a single point is mistaken for a cluster, while two separate clusters are grouped into one for both HE0 and HE1. It occurs because both HE0 and HE1 data contain a point that is far from its nearest cluster (, or rather, outlier), and the distance between this point and the cluster is larger than the smallest distance between two clusters. </a:t>
            </a:r>
          </a:p>
          <a:p>
            <a:pPr marL="342900" indent="-342900">
              <a:buFont typeface="+mj-lt"/>
              <a:buAutoNum type="arabicPeriod"/>
            </a:pPr>
            <a:r>
              <a:rPr lang="en-US" sz="1400" dirty="0"/>
              <a:t>In complete linkage method, however, the outlier will have lesser effect on clustering. With the distance defined as the maximum pairwise distance, as long as the distance between the outlier and its nearest cluster does not exceed the minimum distance between two clusters, the outlier will not make a change.</a:t>
            </a:r>
          </a:p>
          <a:p>
            <a:r>
              <a:rPr lang="en-US" sz="1400" dirty="0"/>
              <a:t>e. Compare your results for different clustering methods and interpret them. Select the results from one of the clusters for the following analyses. Pay close attention to the generated clusters when choosing which results to use.</a:t>
            </a:r>
          </a:p>
          <a:p>
            <a:r>
              <a:rPr lang="en-US" sz="1400" dirty="0"/>
              <a:t>The K-Means, Gaussian Mixture and Complete Linkage Hierarchical methods all generate similar clustering results. Since the shapes of the clusters are circles, what K-Means algorithm does intuitively is place a circle at the center of each cluster. </a:t>
            </a:r>
          </a:p>
          <a:p>
            <a:r>
              <a:rPr lang="en-US" sz="1400" dirty="0"/>
              <a:t>Gaussian Mixture involves the mixture of multiple Gaussian models. It applies the EM algorithm to find the maximum likelihood estimates for the parameters of the models. A point will be assigned to a cluster when the probability of it coming from the corresponding Gaussian model is larger than it coming from the other Gaussian models. The centers of the computed Gaussian models will be very close to the centers of the clusters. </a:t>
            </a:r>
          </a:p>
          <a:p>
            <a:r>
              <a:rPr lang="en-US" sz="1400" dirty="0"/>
              <a:t>The Complete Linkage Hierarchical method uses the maximum pairwise distance as the distance between clusters. It avoids a drawback of the single linkage method, i.e., the chaining phenomenon where clusters formed via single linkage clustering may be forced together due to single elements being close to each other, even though many of the elements in each cluster may be very distant to each other.</a:t>
            </a:r>
            <a:br>
              <a:rPr lang="en-US" sz="1400" dirty="0"/>
            </a:br>
            <a:br>
              <a:rPr lang="en-US" sz="1400" dirty="0"/>
            </a:br>
            <a:br>
              <a:rPr lang="en-US" sz="1400" dirty="0"/>
            </a:br>
            <a:br>
              <a:rPr lang="en-US" sz="1400" dirty="0"/>
            </a:b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249992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26565FD-4AD9-4767-84DE-CCD326DB0019}"/>
              </a:ext>
            </a:extLst>
          </p:cNvPr>
          <p:cNvSpPr/>
          <p:nvPr/>
        </p:nvSpPr>
        <p:spPr>
          <a:xfrm>
            <a:off x="430530" y="1181785"/>
            <a:ext cx="10648950" cy="646331"/>
          </a:xfrm>
          <a:prstGeom prst="rect">
            <a:avLst/>
          </a:prstGeom>
        </p:spPr>
        <p:txBody>
          <a:bodyPr wrap="square">
            <a:spAutoFit/>
          </a:bodyPr>
          <a:lstStyle/>
          <a:p>
            <a:r>
              <a:rPr lang="en-US" altLang="zh-CN" dirty="0">
                <a:solidFill>
                  <a:srgbClr val="000000"/>
                </a:solidFill>
                <a:latin typeface="Calibri" panose="020F0502020204030204" pitchFamily="34" charset="0"/>
              </a:rPr>
              <a:t>We select the results based on the following </a:t>
            </a:r>
            <a:r>
              <a:rPr lang="en-US" altLang="zh-CN" dirty="0" err="1">
                <a:solidFill>
                  <a:srgbClr val="000000"/>
                </a:solidFill>
                <a:latin typeface="Calibri" panose="020F0502020204030204" pitchFamily="34" charset="0"/>
              </a:rPr>
              <a:t>Calinski</a:t>
            </a:r>
            <a:r>
              <a:rPr lang="en-US" altLang="zh-CN" dirty="0">
                <a:solidFill>
                  <a:srgbClr val="000000"/>
                </a:solidFill>
                <a:latin typeface="Calibri" panose="020F0502020204030204" pitchFamily="34" charset="0"/>
              </a:rPr>
              <a:t> </a:t>
            </a:r>
            <a:r>
              <a:rPr lang="en-US" altLang="zh-CN" dirty="0" err="1">
                <a:solidFill>
                  <a:srgbClr val="000000"/>
                </a:solidFill>
                <a:latin typeface="Calibri" panose="020F0502020204030204" pitchFamily="34" charset="0"/>
              </a:rPr>
              <a:t>Harabasz</a:t>
            </a:r>
            <a:r>
              <a:rPr lang="en-US" altLang="zh-CN" dirty="0">
                <a:solidFill>
                  <a:srgbClr val="000000"/>
                </a:solidFill>
                <a:latin typeface="Calibri" panose="020F0502020204030204" pitchFamily="34" charset="0"/>
              </a:rPr>
              <a:t> score.  K-Means has the best performance for clustering.</a:t>
            </a:r>
            <a:endParaRPr lang="zh-CN" altLang="en-US" dirty="0"/>
          </a:p>
        </p:txBody>
      </p:sp>
      <p:sp>
        <p:nvSpPr>
          <p:cNvPr id="6" name="Title 1">
            <a:extLst>
              <a:ext uri="{FF2B5EF4-FFF2-40B4-BE49-F238E27FC236}">
                <a16:creationId xmlns:a16="http://schemas.microsoft.com/office/drawing/2014/main" id="{93E33076-C7FE-418E-81E3-8DEC308AA799}"/>
              </a:ext>
            </a:extLst>
          </p:cNvPr>
          <p:cNvSpPr>
            <a:spLocks noGrp="1"/>
          </p:cNvSpPr>
          <p:nvPr>
            <p:ph type="title"/>
          </p:nvPr>
        </p:nvSpPr>
        <p:spPr>
          <a:xfrm>
            <a:off x="0" y="0"/>
            <a:ext cx="10515600" cy="1325563"/>
          </a:xfrm>
        </p:spPr>
        <p:txBody>
          <a:bodyPr/>
          <a:lstStyle/>
          <a:p>
            <a:r>
              <a:rPr lang="en-US" dirty="0"/>
              <a:t>Task 3 – Question 3 (continued)</a:t>
            </a:r>
          </a:p>
        </p:txBody>
      </p:sp>
      <p:graphicFrame>
        <p:nvGraphicFramePr>
          <p:cNvPr id="7" name="表格 6">
            <a:extLst>
              <a:ext uri="{FF2B5EF4-FFF2-40B4-BE49-F238E27FC236}">
                <a16:creationId xmlns:a16="http://schemas.microsoft.com/office/drawing/2014/main" id="{8EA85B33-00F2-4724-9514-04F90048147C}"/>
              </a:ext>
            </a:extLst>
          </p:cNvPr>
          <p:cNvGraphicFramePr>
            <a:graphicFrameLocks noGrp="1"/>
          </p:cNvGraphicFramePr>
          <p:nvPr>
            <p:extLst>
              <p:ext uri="{D42A27DB-BD31-4B8C-83A1-F6EECF244321}">
                <p14:modId xmlns:p14="http://schemas.microsoft.com/office/powerpoint/2010/main" val="4145447306"/>
              </p:ext>
            </p:extLst>
          </p:nvPr>
        </p:nvGraphicFramePr>
        <p:xfrm>
          <a:off x="1973581" y="2232010"/>
          <a:ext cx="7440930" cy="3832524"/>
        </p:xfrm>
        <a:graphic>
          <a:graphicData uri="http://schemas.openxmlformats.org/drawingml/2006/table">
            <a:tbl>
              <a:tblPr/>
              <a:tblGrid>
                <a:gridCol w="2422627">
                  <a:extLst>
                    <a:ext uri="{9D8B030D-6E8A-4147-A177-3AD203B41FA5}">
                      <a16:colId xmlns:a16="http://schemas.microsoft.com/office/drawing/2014/main" val="1355474091"/>
                    </a:ext>
                  </a:extLst>
                </a:gridCol>
                <a:gridCol w="835130">
                  <a:extLst>
                    <a:ext uri="{9D8B030D-6E8A-4147-A177-3AD203B41FA5}">
                      <a16:colId xmlns:a16="http://schemas.microsoft.com/office/drawing/2014/main" val="116910546"/>
                    </a:ext>
                  </a:extLst>
                </a:gridCol>
                <a:gridCol w="1527310">
                  <a:extLst>
                    <a:ext uri="{9D8B030D-6E8A-4147-A177-3AD203B41FA5}">
                      <a16:colId xmlns:a16="http://schemas.microsoft.com/office/drawing/2014/main" val="3594927229"/>
                    </a:ext>
                  </a:extLst>
                </a:gridCol>
                <a:gridCol w="910367">
                  <a:extLst>
                    <a:ext uri="{9D8B030D-6E8A-4147-A177-3AD203B41FA5}">
                      <a16:colId xmlns:a16="http://schemas.microsoft.com/office/drawing/2014/main" val="2076395133"/>
                    </a:ext>
                  </a:extLst>
                </a:gridCol>
                <a:gridCol w="1745496">
                  <a:extLst>
                    <a:ext uri="{9D8B030D-6E8A-4147-A177-3AD203B41FA5}">
                      <a16:colId xmlns:a16="http://schemas.microsoft.com/office/drawing/2014/main" val="199081547"/>
                    </a:ext>
                  </a:extLst>
                </a:gridCol>
              </a:tblGrid>
              <a:tr h="783942">
                <a:tc gridSpan="5">
                  <a:txBody>
                    <a:bodyPr/>
                    <a:lstStyle/>
                    <a:p>
                      <a:pPr algn="ctr" rtl="0" fontAlgn="t">
                        <a:spcBef>
                          <a:spcPts val="0"/>
                        </a:spcBef>
                        <a:spcAft>
                          <a:spcPts val="0"/>
                        </a:spcAft>
                      </a:pPr>
                      <a:r>
                        <a:rPr lang="en-US" sz="2900" b="1" i="0" u="none" strike="noStrike">
                          <a:solidFill>
                            <a:srgbClr val="FFFFFF"/>
                          </a:solidFill>
                          <a:effectLst/>
                          <a:latin typeface="Cambria Math" panose="02040503050406030204" pitchFamily="18" charset="0"/>
                        </a:rPr>
                        <a:t>Best Calinski Harabasz Score</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4472C4"/>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01646800"/>
                  </a:ext>
                </a:extLst>
              </a:tr>
              <a:tr h="269787">
                <a:tc>
                  <a:txBody>
                    <a:bodyPr/>
                    <a:lstStyle/>
                    <a:p>
                      <a:pPr algn="r" rtl="0" fontAlgn="t">
                        <a:spcBef>
                          <a:spcPts val="0"/>
                        </a:spcBef>
                        <a:spcAft>
                          <a:spcPts val="0"/>
                        </a:spcAft>
                      </a:pPr>
                      <a:r>
                        <a:rPr lang="en-US" sz="1800" b="0" i="0" u="none" strike="noStrike">
                          <a:solidFill>
                            <a:srgbClr val="000000"/>
                          </a:solidFill>
                          <a:effectLst/>
                          <a:latin typeface="Cambria Math" panose="02040503050406030204" pitchFamily="18" charset="0"/>
                        </a:rPr>
                        <a:t>Samples</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gridSpan="2">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HE0</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hMerge="1">
                  <a:txBody>
                    <a:bodyPr/>
                    <a:lstStyle/>
                    <a:p>
                      <a:endParaRPr lang="zh-CN" altLang="en-US"/>
                    </a:p>
                  </a:txBody>
                  <a:tcPr/>
                </a:tc>
                <a:tc gridSpan="2">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HE1</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hMerge="1">
                  <a:txBody>
                    <a:bodyPr/>
                    <a:lstStyle/>
                    <a:p>
                      <a:endParaRPr lang="zh-CN" altLang="en-US"/>
                    </a:p>
                  </a:txBody>
                  <a:tcPr/>
                </a:tc>
                <a:extLst>
                  <a:ext uri="{0D108BD9-81ED-4DB2-BD59-A6C34878D82A}">
                    <a16:rowId xmlns:a16="http://schemas.microsoft.com/office/drawing/2014/main" val="2040603287"/>
                  </a:ext>
                </a:extLst>
              </a:tr>
              <a:tr h="269787">
                <a:tc>
                  <a:txBody>
                    <a:bodyPr/>
                    <a:lstStyle/>
                    <a:p>
                      <a:pPr rtl="0" fontAlgn="t">
                        <a:spcBef>
                          <a:spcPts val="0"/>
                        </a:spcBef>
                        <a:spcAft>
                          <a:spcPts val="0"/>
                        </a:spcAft>
                      </a:pPr>
                      <a:r>
                        <a:rPr lang="en-US" sz="1800" b="0" i="0" u="none" strike="noStrike">
                          <a:solidFill>
                            <a:srgbClr val="000000"/>
                          </a:solidFill>
                          <a:effectLst/>
                          <a:latin typeface="Cambria Math" panose="02040503050406030204" pitchFamily="18" charset="0"/>
                        </a:rPr>
                        <a:t>Method</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k</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Score</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k</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sz="1600" b="0" i="0" u="none" strike="noStrike">
                          <a:solidFill>
                            <a:srgbClr val="000000"/>
                          </a:solidFill>
                          <a:effectLst/>
                          <a:latin typeface="Cambria Math" panose="02040503050406030204" pitchFamily="18" charset="0"/>
                        </a:rPr>
                        <a:t>Score</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010080282"/>
                  </a:ext>
                </a:extLst>
              </a:tr>
              <a:tr h="447785">
                <a:tc>
                  <a:txBody>
                    <a:bodyPr/>
                    <a:lstStyle/>
                    <a:p>
                      <a:pPr rtl="0" fontAlgn="t">
                        <a:spcBef>
                          <a:spcPts val="0"/>
                        </a:spcBef>
                        <a:spcAft>
                          <a:spcPts val="0"/>
                        </a:spcAft>
                      </a:pPr>
                      <a:r>
                        <a:rPr lang="en-US" sz="1600" b="0" i="0" u="none" strike="noStrike">
                          <a:solidFill>
                            <a:srgbClr val="000000"/>
                          </a:solidFill>
                          <a:effectLst/>
                          <a:latin typeface="Cambria Math" panose="02040503050406030204" pitchFamily="18" charset="0"/>
                        </a:rPr>
                        <a:t>K-Means</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1499.5317</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3</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6821.4362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83457187"/>
                  </a:ext>
                </a:extLst>
              </a:tr>
              <a:tr h="657138">
                <a:tc>
                  <a:txBody>
                    <a:bodyPr/>
                    <a:lstStyle/>
                    <a:p>
                      <a:pPr rtl="0" fontAlgn="t">
                        <a:spcBef>
                          <a:spcPts val="0"/>
                        </a:spcBef>
                        <a:spcAft>
                          <a:spcPts val="0"/>
                        </a:spcAft>
                      </a:pPr>
                      <a:r>
                        <a:rPr lang="en-US" sz="1600" b="0" i="0" u="none" strike="noStrike">
                          <a:solidFill>
                            <a:srgbClr val="000000"/>
                          </a:solidFill>
                          <a:effectLst/>
                          <a:latin typeface="Cambria Math" panose="02040503050406030204" pitchFamily="18" charset="0"/>
                        </a:rPr>
                        <a:t>Gaussian Mixture Model</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1498.8232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3</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6821.3566</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2656713851"/>
                  </a:ext>
                </a:extLst>
              </a:tr>
              <a:tr h="657138">
                <a:tc>
                  <a:txBody>
                    <a:bodyPr/>
                    <a:lstStyle/>
                    <a:p>
                      <a:pPr rtl="0" fontAlgn="t">
                        <a:spcBef>
                          <a:spcPts val="0"/>
                        </a:spcBef>
                        <a:spcAft>
                          <a:spcPts val="0"/>
                        </a:spcAft>
                      </a:pPr>
                      <a:r>
                        <a:rPr lang="en-US" sz="1600" b="0" i="0" u="none" strike="noStrike">
                          <a:solidFill>
                            <a:srgbClr val="000000"/>
                          </a:solidFill>
                          <a:effectLst/>
                          <a:latin typeface="Cambria Math" panose="02040503050406030204" pitchFamily="18" charset="0"/>
                        </a:rPr>
                        <a:t>Hierarchy Single Linkage</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17</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114.2425</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3913.7859</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10020887"/>
                  </a:ext>
                </a:extLst>
              </a:tr>
              <a:tr h="669785">
                <a:tc>
                  <a:txBody>
                    <a:bodyPr/>
                    <a:lstStyle/>
                    <a:p>
                      <a:pPr rtl="0" fontAlgn="t">
                        <a:spcBef>
                          <a:spcPts val="0"/>
                        </a:spcBef>
                        <a:spcAft>
                          <a:spcPts val="0"/>
                        </a:spcAft>
                      </a:pPr>
                      <a:r>
                        <a:rPr lang="en-US" sz="1600" b="0" i="0" u="none" strike="noStrike">
                          <a:solidFill>
                            <a:srgbClr val="000000"/>
                          </a:solidFill>
                          <a:effectLst/>
                          <a:latin typeface="Cambria Math" panose="02040503050406030204" pitchFamily="18" charset="0"/>
                        </a:rPr>
                        <a:t>Hierarchy Complete Linkage </a:t>
                      </a:r>
                      <a:endParaRPr 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2</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1498.7063</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a:solidFill>
                            <a:srgbClr val="000000"/>
                          </a:solidFill>
                          <a:effectLst/>
                          <a:latin typeface="Cambria Math" panose="02040503050406030204" pitchFamily="18" charset="0"/>
                        </a:rPr>
                        <a:t>3</a:t>
                      </a:r>
                      <a:endParaRPr lang="zh-CN" altLang="en-US" sz="160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600" b="0" i="0" u="none" strike="noStrike" dirty="0">
                          <a:solidFill>
                            <a:srgbClr val="000000"/>
                          </a:solidFill>
                          <a:effectLst/>
                          <a:latin typeface="Cambria Math" panose="02040503050406030204" pitchFamily="18" charset="0"/>
                        </a:rPr>
                        <a:t>6787.0441</a:t>
                      </a:r>
                      <a:endParaRPr lang="zh-CN" altLang="en-US" sz="1600" dirty="0">
                        <a:effectLst/>
                      </a:endParaRPr>
                    </a:p>
                  </a:txBody>
                  <a:tcPr marL="34048" marR="34048" marT="17024" marB="17024">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811081964"/>
                  </a:ext>
                </a:extLst>
              </a:tr>
            </a:tbl>
          </a:graphicData>
        </a:graphic>
      </p:graphicFrame>
      <p:sp>
        <p:nvSpPr>
          <p:cNvPr id="8" name="Rectangle 1">
            <a:extLst>
              <a:ext uri="{FF2B5EF4-FFF2-40B4-BE49-F238E27FC236}">
                <a16:creationId xmlns:a16="http://schemas.microsoft.com/office/drawing/2014/main" id="{E58C3BA6-D179-4B87-86A4-484DCF1BE26C}"/>
              </a:ext>
            </a:extLst>
          </p:cNvPr>
          <p:cNvSpPr>
            <a:spLocks noChangeArrowheads="1"/>
          </p:cNvSpPr>
          <p:nvPr/>
        </p:nvSpPr>
        <p:spPr bwMode="auto">
          <a:xfrm>
            <a:off x="-4518032" y="1828116"/>
            <a:ext cx="26941021" cy="390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04370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192000" cy="5532437"/>
          </a:xfrm>
        </p:spPr>
        <p:txBody>
          <a:bodyPr>
            <a:normAutofit/>
          </a:bodyPr>
          <a:lstStyle/>
          <a:p>
            <a:r>
              <a:rPr lang="en-US" sz="1400" dirty="0"/>
              <a:t>f. In context, what do the clusters you have found represent? What are some factors which could account for this type of clustering pattern?</a:t>
            </a:r>
          </a:p>
          <a:p>
            <a:r>
              <a:rPr lang="en-US" sz="1400" dirty="0"/>
              <a:t>Answer: The clusters represent the subpopulations with different microbe  for the HE0 population (people with cirrhosis who do not have HE) and HE1 population (people</a:t>
            </a:r>
            <a:r>
              <a:rPr lang="en-US" altLang="zh-CN" sz="1400" dirty="0"/>
              <a:t> with cirrhosis who have developed HE</a:t>
            </a:r>
            <a:r>
              <a:rPr lang="en-US" sz="1400" dirty="0"/>
              <a:t>). From the clusters graph, we identify 2 subpopulations for the HE0 population, and 3 subpopulations for the HE1 population. </a:t>
            </a:r>
            <a:br>
              <a:rPr lang="en-US" sz="1400" dirty="0"/>
            </a:br>
            <a:br>
              <a:rPr lang="en-US" sz="1400" dirty="0"/>
            </a:br>
            <a:br>
              <a:rPr lang="en-US" sz="1400" dirty="0"/>
            </a:br>
            <a:endParaRPr lang="en-US" sz="1400" dirty="0"/>
          </a:p>
          <a:p>
            <a:r>
              <a:rPr lang="en-US" sz="1400" dirty="0"/>
              <a:t>g. Based on your process for deciding the number of clusters to partition the data into, what situations or factors might result in your decision being inaccurate?</a:t>
            </a:r>
          </a:p>
          <a:p>
            <a:r>
              <a:rPr lang="en-US" altLang="zh-CN" sz="1400" dirty="0"/>
              <a:t>Answer: </a:t>
            </a:r>
            <a:r>
              <a:rPr lang="en-US" sz="1400" dirty="0"/>
              <a:t>Firstly, we want to utilize within cluster distance as our metric, it turns out that we always encountered the problem of “overfitting” i.e. you will always get the optimal when you every points assign every point to a cluster. Therefore, by considering  this situation, we want some kind of trade-off between cluster distance and within cluster distance. </a:t>
            </a:r>
            <a:r>
              <a:rPr lang="en-US" sz="1400" dirty="0" err="1"/>
              <a:t>Calinski</a:t>
            </a:r>
            <a:r>
              <a:rPr lang="en-US" sz="1400" dirty="0"/>
              <a:t> </a:t>
            </a:r>
            <a:r>
              <a:rPr lang="en-US" sz="1400" dirty="0" err="1"/>
              <a:t>Harabasz</a:t>
            </a:r>
            <a:r>
              <a:rPr lang="en-US" sz="1400" dirty="0"/>
              <a:t> score was chosen to be the final metric. </a:t>
            </a:r>
          </a:p>
        </p:txBody>
      </p:sp>
    </p:spTree>
    <p:extLst>
      <p:ext uri="{BB962C8B-B14F-4D97-AF65-F5344CB8AC3E}">
        <p14:creationId xmlns:p14="http://schemas.microsoft.com/office/powerpoint/2010/main" val="3174049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4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 y="1325563"/>
            <a:ext cx="12234333" cy="5562070"/>
          </a:xfrm>
        </p:spPr>
        <p:txBody>
          <a:bodyPr>
            <a:normAutofit/>
          </a:bodyPr>
          <a:lstStyle/>
          <a:p>
            <a:r>
              <a:rPr lang="en-US" sz="1400" dirty="0"/>
              <a:t>a. Determining which HE1 subpopulations had a significantly different microbiome than the HE0 samples. Explain your decision process and provide evidence supporting your conclusions.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For each cluster of the HE1, we compute (in the feature space) the average vector of the data points from each cluster. We also compute the average vector of all the data points from HE0. Then, we compute the percentage difference between each average vector of HE1 and the average vector of HE0. Since the percentage difference is equal to the 2-norm (length of vector) of the difference vector, we use </a:t>
            </a:r>
            <a:r>
              <a:rPr lang="en-US" sz="1400" dirty="0" err="1"/>
              <a:t>np.linalg.norm</a:t>
            </a:r>
            <a:r>
              <a:rPr lang="en-US" sz="1400" dirty="0"/>
              <a:t> to compute it. We make the above table for percentage differences. Since % difference for Cluster 1 is significantly higher than those for Cluster 2 and Cluster 3, we conclude </a:t>
            </a:r>
            <a:r>
              <a:rPr lang="en-US" sz="1400" b="1" dirty="0"/>
              <a:t>that Cluster 1 of HE1 has a significantly different microbiome than the HE0 samples. </a:t>
            </a:r>
          </a:p>
        </p:txBody>
      </p:sp>
      <p:graphicFrame>
        <p:nvGraphicFramePr>
          <p:cNvPr id="4" name="表格 3">
            <a:extLst>
              <a:ext uri="{FF2B5EF4-FFF2-40B4-BE49-F238E27FC236}">
                <a16:creationId xmlns:a16="http://schemas.microsoft.com/office/drawing/2014/main" id="{E9DED4AE-1167-4EE0-85BA-8DA10AD62F63}"/>
              </a:ext>
            </a:extLst>
          </p:cNvPr>
          <p:cNvGraphicFramePr>
            <a:graphicFrameLocks noGrp="1"/>
          </p:cNvGraphicFramePr>
          <p:nvPr>
            <p:extLst>
              <p:ext uri="{D42A27DB-BD31-4B8C-83A1-F6EECF244321}">
                <p14:modId xmlns:p14="http://schemas.microsoft.com/office/powerpoint/2010/main" val="594069295"/>
              </p:ext>
            </p:extLst>
          </p:nvPr>
        </p:nvGraphicFramePr>
        <p:xfrm>
          <a:off x="2585295" y="2092086"/>
          <a:ext cx="7063740" cy="2673827"/>
        </p:xfrm>
        <a:graphic>
          <a:graphicData uri="http://schemas.openxmlformats.org/drawingml/2006/table">
            <a:tbl>
              <a:tblPr/>
              <a:tblGrid>
                <a:gridCol w="2187797">
                  <a:extLst>
                    <a:ext uri="{9D8B030D-6E8A-4147-A177-3AD203B41FA5}">
                      <a16:colId xmlns:a16="http://schemas.microsoft.com/office/drawing/2014/main" val="3501784382"/>
                    </a:ext>
                  </a:extLst>
                </a:gridCol>
                <a:gridCol w="4875943">
                  <a:extLst>
                    <a:ext uri="{9D8B030D-6E8A-4147-A177-3AD203B41FA5}">
                      <a16:colId xmlns:a16="http://schemas.microsoft.com/office/drawing/2014/main" val="1247144281"/>
                    </a:ext>
                  </a:extLst>
                </a:gridCol>
              </a:tblGrid>
              <a:tr h="878321">
                <a:tc gridSpan="2">
                  <a:txBody>
                    <a:bodyPr/>
                    <a:lstStyle/>
                    <a:p>
                      <a:pPr algn="ctr" rtl="0" fontAlgn="t">
                        <a:spcBef>
                          <a:spcPts val="0"/>
                        </a:spcBef>
                        <a:spcAft>
                          <a:spcPts val="0"/>
                        </a:spcAft>
                      </a:pPr>
                      <a:r>
                        <a:rPr lang="en-US" sz="1800" b="1" i="0" u="none" strike="noStrike" dirty="0">
                          <a:solidFill>
                            <a:srgbClr val="FFFFFF"/>
                          </a:solidFill>
                          <a:effectLst/>
                          <a:latin typeface="Cambria Math" panose="02040503050406030204" pitchFamily="18" charset="0"/>
                        </a:rPr>
                        <a:t>Percentage Difference Between each cluster in HE1 and HE0</a:t>
                      </a:r>
                      <a:endParaRPr lang="en-US" dirty="0">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solidFill>
                      <a:srgbClr val="4472C4"/>
                    </a:solidFill>
                  </a:tcPr>
                </a:tc>
                <a:tc hMerge="1">
                  <a:txBody>
                    <a:bodyPr/>
                    <a:lstStyle/>
                    <a:p>
                      <a:endParaRPr lang="zh-CN" altLang="en-US"/>
                    </a:p>
                  </a:txBody>
                  <a:tcPr/>
                </a:tc>
                <a:extLst>
                  <a:ext uri="{0D108BD9-81ED-4DB2-BD59-A6C34878D82A}">
                    <a16:rowId xmlns:a16="http://schemas.microsoft.com/office/drawing/2014/main" val="3778153340"/>
                  </a:ext>
                </a:extLst>
              </a:tr>
              <a:tr h="598502">
                <a:tc>
                  <a:txBody>
                    <a:bodyPr/>
                    <a:lstStyle/>
                    <a:p>
                      <a:pPr algn="ctr" rtl="0" fontAlgn="t">
                        <a:spcBef>
                          <a:spcPts val="0"/>
                        </a:spcBef>
                        <a:spcAft>
                          <a:spcPts val="0"/>
                        </a:spcAft>
                      </a:pPr>
                      <a:r>
                        <a:rPr lang="en-US" sz="1800" b="0" i="0" u="none" strike="noStrike">
                          <a:solidFill>
                            <a:srgbClr val="000000"/>
                          </a:solidFill>
                          <a:effectLst/>
                          <a:latin typeface="Cambria Math" panose="02040503050406030204" pitchFamily="18" charset="0"/>
                        </a:rPr>
                        <a:t>Cluster1</a:t>
                      </a:r>
                      <a:endParaRPr lang="en-US">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800" b="0" i="0" u="none" strike="noStrike" dirty="0">
                          <a:solidFill>
                            <a:srgbClr val="000000"/>
                          </a:solidFill>
                          <a:effectLst/>
                          <a:latin typeface="Cambria Math" panose="02040503050406030204" pitchFamily="18" charset="0"/>
                        </a:rPr>
                        <a:t>0.020304778721384406</a:t>
                      </a:r>
                      <a:endParaRPr lang="zh-CN" altLang="en-US" dirty="0">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849934999"/>
                  </a:ext>
                </a:extLst>
              </a:tr>
              <a:tr h="598502">
                <a:tc>
                  <a:txBody>
                    <a:bodyPr/>
                    <a:lstStyle/>
                    <a:p>
                      <a:pPr algn="ctr" rtl="0" fontAlgn="t">
                        <a:spcBef>
                          <a:spcPts val="0"/>
                        </a:spcBef>
                        <a:spcAft>
                          <a:spcPts val="0"/>
                        </a:spcAft>
                      </a:pPr>
                      <a:r>
                        <a:rPr lang="en-US" sz="1800" b="0" i="0" u="none" strike="noStrike">
                          <a:solidFill>
                            <a:srgbClr val="000000"/>
                          </a:solidFill>
                          <a:effectLst/>
                          <a:latin typeface="Cambria Math" panose="02040503050406030204" pitchFamily="18" charset="0"/>
                        </a:rPr>
                        <a:t>Cluster2</a:t>
                      </a:r>
                      <a:endParaRPr lang="en-US">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tc>
                  <a:txBody>
                    <a:bodyPr/>
                    <a:lstStyle/>
                    <a:p>
                      <a:pPr algn="ctr" rtl="0" fontAlgn="t">
                        <a:spcBef>
                          <a:spcPts val="0"/>
                        </a:spcBef>
                        <a:spcAft>
                          <a:spcPts val="0"/>
                        </a:spcAft>
                      </a:pPr>
                      <a:r>
                        <a:rPr lang="en-US" altLang="zh-CN" sz="1800" b="0" i="0" u="none" strike="noStrike" dirty="0">
                          <a:solidFill>
                            <a:srgbClr val="000000"/>
                          </a:solidFill>
                          <a:effectLst/>
                          <a:latin typeface="Cambria Math" panose="02040503050406030204" pitchFamily="18" charset="0"/>
                        </a:rPr>
                        <a:t>0.0032412437763563898</a:t>
                      </a:r>
                      <a:endParaRPr lang="zh-CN" altLang="en-US" dirty="0">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456587686"/>
                  </a:ext>
                </a:extLst>
              </a:tr>
              <a:tr h="598502">
                <a:tc>
                  <a:txBody>
                    <a:bodyPr/>
                    <a:lstStyle/>
                    <a:p>
                      <a:pPr algn="ctr" rtl="0" fontAlgn="t">
                        <a:spcBef>
                          <a:spcPts val="0"/>
                        </a:spcBef>
                        <a:spcAft>
                          <a:spcPts val="0"/>
                        </a:spcAft>
                      </a:pPr>
                      <a:r>
                        <a:rPr lang="en-US" sz="1800" b="0" i="0" u="none" strike="noStrike">
                          <a:solidFill>
                            <a:srgbClr val="000000"/>
                          </a:solidFill>
                          <a:effectLst/>
                          <a:latin typeface="Cambria Math" panose="02040503050406030204" pitchFamily="18" charset="0"/>
                        </a:rPr>
                        <a:t>Cluster3</a:t>
                      </a:r>
                      <a:endParaRPr lang="en-US">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tc>
                  <a:txBody>
                    <a:bodyPr/>
                    <a:lstStyle/>
                    <a:p>
                      <a:pPr algn="ctr" rtl="0" fontAlgn="t">
                        <a:spcBef>
                          <a:spcPts val="0"/>
                        </a:spcBef>
                        <a:spcAft>
                          <a:spcPts val="0"/>
                        </a:spcAft>
                      </a:pPr>
                      <a:r>
                        <a:rPr lang="en-US" altLang="zh-CN" sz="1800" b="0" i="0" u="none" strike="noStrike" dirty="0">
                          <a:solidFill>
                            <a:srgbClr val="000000"/>
                          </a:solidFill>
                          <a:effectLst/>
                          <a:latin typeface="Cambria Math" panose="02040503050406030204" pitchFamily="18" charset="0"/>
                        </a:rPr>
                        <a:t>0.00442822218410953</a:t>
                      </a:r>
                      <a:endParaRPr lang="zh-CN" altLang="en-US" dirty="0">
                        <a:effectLst/>
                      </a:endParaRPr>
                    </a:p>
                  </a:txBody>
                  <a:tcPr marL="38100" marR="38100" marT="19050" marB="19050">
                    <a:lnL w="5079" cap="flat" cmpd="sng" algn="ctr">
                      <a:solidFill>
                        <a:srgbClr val="FFFFFF"/>
                      </a:solidFill>
                      <a:prstDash val="solid"/>
                      <a:round/>
                      <a:headEnd type="none" w="med" len="med"/>
                      <a:tailEnd type="none" w="med" len="med"/>
                    </a:lnL>
                    <a:lnR w="5079" cap="flat" cmpd="sng" algn="ctr">
                      <a:solidFill>
                        <a:srgbClr val="FFFFFF"/>
                      </a:solidFill>
                      <a:prstDash val="solid"/>
                      <a:round/>
                      <a:headEnd type="none" w="med" len="med"/>
                      <a:tailEnd type="none" w="med" len="med"/>
                    </a:lnR>
                    <a:lnT w="5079" cap="flat" cmpd="sng" algn="ctr">
                      <a:solidFill>
                        <a:srgbClr val="FFFFFF"/>
                      </a:solidFill>
                      <a:prstDash val="solid"/>
                      <a:round/>
                      <a:headEnd type="none" w="med" len="med"/>
                      <a:tailEnd type="none" w="med" len="med"/>
                    </a:lnT>
                    <a:lnB w="5079"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3361733372"/>
                  </a:ext>
                </a:extLst>
              </a:tr>
            </a:tbl>
          </a:graphicData>
        </a:graphic>
      </p:graphicFrame>
      <p:sp>
        <p:nvSpPr>
          <p:cNvPr id="5" name="Rectangle 1">
            <a:extLst>
              <a:ext uri="{FF2B5EF4-FFF2-40B4-BE49-F238E27FC236}">
                <a16:creationId xmlns:a16="http://schemas.microsoft.com/office/drawing/2014/main" id="{AD00401B-010B-4F03-B3AA-945EE630512A}"/>
              </a:ext>
            </a:extLst>
          </p:cNvPr>
          <p:cNvSpPr>
            <a:spLocks noChangeArrowheads="1"/>
          </p:cNvSpPr>
          <p:nvPr/>
        </p:nvSpPr>
        <p:spPr bwMode="auto">
          <a:xfrm>
            <a:off x="2647950" y="2420302"/>
            <a:ext cx="31394400" cy="46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5570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 y="1325562"/>
            <a:ext cx="12162367" cy="5532437"/>
          </a:xfrm>
        </p:spPr>
        <p:txBody>
          <a:bodyPr>
            <a:normAutofit/>
          </a:bodyPr>
          <a:lstStyle/>
          <a:p>
            <a:r>
              <a:rPr lang="en-US" sz="1400" dirty="0"/>
              <a:t>b. Determining the HE0 subpopulation most similar to each HE1 subpopulation with a significantly different microbiome. Explain the decision process and provide evidence to support your conclusions. </a:t>
            </a:r>
          </a:p>
          <a:p>
            <a:endParaRPr lang="en-US" sz="1400" dirty="0"/>
          </a:p>
          <a:p>
            <a:r>
              <a:rPr lang="en-US" sz="1400" dirty="0"/>
              <a:t>Answer: </a:t>
            </a:r>
          </a:p>
          <a:p>
            <a:r>
              <a:rPr lang="en-US" sz="1400" dirty="0"/>
              <a:t>In order to determine the similarity between a pair of one HE0 subpopulation and one HE1 subpopulation. We decided to apply two-sample t-test on each microbe of each pair. By setting significant level being 0.05, we could determine the number of microbes which have significantly altered abundance. Upon obtaining these number of different pairs respectively, we could just compare them, to decide which pair shares more similarity. The null hypothesis for each test is that: Average abundance of the microbe in two sample are the same. Under the two-sample t-test, The number of microbes have a altered abundance in the pair of group1HE1 and group1HE0 is: 22 and The number of microbes have a altered abundance in the pair of group1HE1 and group2HE0 is: 38. Therefore, we could say that the group1HE1 is more similar to group1HE0</a:t>
            </a:r>
            <a:endParaRPr lang="en-US" sz="1400" b="1" dirty="0"/>
          </a:p>
        </p:txBody>
      </p:sp>
      <p:sp>
        <p:nvSpPr>
          <p:cNvPr id="5" name="Rectangle 1">
            <a:extLst>
              <a:ext uri="{FF2B5EF4-FFF2-40B4-BE49-F238E27FC236}">
                <a16:creationId xmlns:a16="http://schemas.microsoft.com/office/drawing/2014/main" id="{93B5E8C6-A1DD-449C-9B3B-4A75FA4B00AF}"/>
              </a:ext>
            </a:extLst>
          </p:cNvPr>
          <p:cNvSpPr>
            <a:spLocks noChangeArrowheads="1"/>
          </p:cNvSpPr>
          <p:nvPr/>
        </p:nvSpPr>
        <p:spPr bwMode="auto">
          <a:xfrm>
            <a:off x="4724400" y="26908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8562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192000" cy="5532437"/>
          </a:xfrm>
        </p:spPr>
        <p:txBody>
          <a:bodyPr>
            <a:normAutofit/>
          </a:bodyPr>
          <a:lstStyle/>
          <a:p>
            <a:r>
              <a:rPr lang="en-US" sz="1400" dirty="0"/>
              <a:t>c. Microbes with significantly altered abundance based on KS test: </a:t>
            </a:r>
          </a:p>
          <a:p>
            <a:r>
              <a:rPr lang="en-US" sz="1400" dirty="0"/>
              <a:t>We conducted a KS test on each of the microbes from Cluster 1 of HE1 and Cluster 1 of HE0 with alpha level = 0.0000025. The results show that 19 microbes have significantly altered abundance. See the following table for the microbe names and their indices.</a:t>
            </a:r>
          </a:p>
          <a:p>
            <a:endParaRPr lang="en-US" sz="1400" dirty="0"/>
          </a:p>
          <a:p>
            <a:endParaRPr lang="en-US" sz="1400" dirty="0"/>
          </a:p>
          <a:p>
            <a:endParaRPr lang="en-US" sz="1400" dirty="0"/>
          </a:p>
        </p:txBody>
      </p:sp>
      <p:pic>
        <p:nvPicPr>
          <p:cNvPr id="7" name="图片 6" descr="图片包含 游戏机&#10;&#10;描述已自动生成">
            <a:extLst>
              <a:ext uri="{FF2B5EF4-FFF2-40B4-BE49-F238E27FC236}">
                <a16:creationId xmlns:a16="http://schemas.microsoft.com/office/drawing/2014/main" id="{A3040B63-0813-4756-8ABA-47CF130FA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293" y="2117948"/>
            <a:ext cx="4195174" cy="4740051"/>
          </a:xfrm>
          <a:prstGeom prst="rect">
            <a:avLst/>
          </a:prstGeom>
        </p:spPr>
      </p:pic>
    </p:spTree>
    <p:extLst>
      <p:ext uri="{BB962C8B-B14F-4D97-AF65-F5344CB8AC3E}">
        <p14:creationId xmlns:p14="http://schemas.microsoft.com/office/powerpoint/2010/main" val="210463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0" y="0"/>
            <a:ext cx="10515600" cy="1325563"/>
          </a:xfrm>
        </p:spPr>
        <p:txBody>
          <a:bodyPr/>
          <a:lstStyle/>
          <a:p>
            <a:r>
              <a:rPr lang="en-US" dirty="0"/>
              <a:t>Task 4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0" y="1325562"/>
            <a:ext cx="12192000" cy="5532437"/>
          </a:xfrm>
        </p:spPr>
        <p:txBody>
          <a:bodyPr>
            <a:normAutofit/>
          </a:bodyPr>
          <a:lstStyle/>
          <a:p>
            <a:r>
              <a:rPr lang="en-US" sz="1400" dirty="0"/>
              <a:t>a. Which of the microbes that you identified show an increase of relative abundance in the HE1 sample? Do any show a decrease?</a:t>
            </a:r>
          </a:p>
          <a:p>
            <a:pPr marL="0" indent="0">
              <a:buNone/>
            </a:pPr>
            <a:br>
              <a:rPr lang="en-US" sz="1400" dirty="0"/>
            </a:br>
            <a:br>
              <a:rPr lang="en-US" sz="1400" dirty="0"/>
            </a:br>
            <a:br>
              <a:rPr lang="en-US" sz="1400" dirty="0"/>
            </a:br>
            <a:br>
              <a:rPr lang="en-US" sz="1400" dirty="0"/>
            </a:br>
            <a:br>
              <a:rPr lang="en-US" sz="1400" dirty="0"/>
            </a:br>
            <a:br>
              <a:rPr lang="en-US" sz="1400" dirty="0"/>
            </a:br>
            <a:br>
              <a:rPr lang="en-US" sz="1400" dirty="0"/>
            </a:br>
            <a:br>
              <a:rPr lang="en-US" sz="1400" dirty="0"/>
            </a:br>
            <a:endParaRPr lang="en-US" sz="1400" dirty="0"/>
          </a:p>
          <a:p>
            <a:endParaRPr lang="en-US" sz="1400" dirty="0"/>
          </a:p>
          <a:p>
            <a:endParaRPr lang="en-US" sz="1400" dirty="0"/>
          </a:p>
          <a:p>
            <a:pPr marL="0" indent="0">
              <a:buNone/>
            </a:pPr>
            <a:endParaRPr lang="en-US" sz="1400" dirty="0"/>
          </a:p>
          <a:p>
            <a:r>
              <a:rPr lang="en-US" sz="1400" dirty="0"/>
              <a:t>Taxonomical relationships and groups among microbes with altered abundance: </a:t>
            </a:r>
          </a:p>
          <a:p>
            <a:r>
              <a:rPr lang="en-US" altLang="zh-CN" sz="1400" dirty="0"/>
              <a:t>Yes, there are. We could conclude from the table in 1.3 by roughly looking at their first word. Therefore, there should be six taxonomical relationships among the microbes with altered abundance. They could be categorized according to the table below. </a:t>
            </a:r>
          </a:p>
          <a:p>
            <a:endParaRPr lang="en-US" sz="1400" dirty="0"/>
          </a:p>
          <a:p>
            <a:pPr marL="0" indent="0">
              <a:buNone/>
            </a:pPr>
            <a:r>
              <a:rPr lang="en-US" sz="1400" dirty="0"/>
              <a:t>	</a:t>
            </a:r>
          </a:p>
        </p:txBody>
      </p:sp>
      <p:pic>
        <p:nvPicPr>
          <p:cNvPr id="5" name="图片 4" descr="手机屏幕截图&#10;&#10;描述已自动生成">
            <a:extLst>
              <a:ext uri="{FF2B5EF4-FFF2-40B4-BE49-F238E27FC236}">
                <a16:creationId xmlns:a16="http://schemas.microsoft.com/office/drawing/2014/main" id="{36589E29-3660-4201-876B-23C53673B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835" y="1940756"/>
            <a:ext cx="3646344" cy="2423950"/>
          </a:xfrm>
          <a:prstGeom prst="rect">
            <a:avLst/>
          </a:prstGeom>
        </p:spPr>
      </p:pic>
      <p:sp>
        <p:nvSpPr>
          <p:cNvPr id="6" name="文本框 5">
            <a:extLst>
              <a:ext uri="{FF2B5EF4-FFF2-40B4-BE49-F238E27FC236}">
                <a16:creationId xmlns:a16="http://schemas.microsoft.com/office/drawing/2014/main" id="{84C925B4-D54D-4208-A8C8-4D69AA1908B7}"/>
              </a:ext>
            </a:extLst>
          </p:cNvPr>
          <p:cNvSpPr txBox="1"/>
          <p:nvPr/>
        </p:nvSpPr>
        <p:spPr>
          <a:xfrm>
            <a:off x="1012835" y="1601831"/>
            <a:ext cx="3492944" cy="369332"/>
          </a:xfrm>
          <a:prstGeom prst="rect">
            <a:avLst/>
          </a:prstGeom>
          <a:noFill/>
        </p:spPr>
        <p:txBody>
          <a:bodyPr wrap="none" rtlCol="0">
            <a:spAutoFit/>
          </a:bodyPr>
          <a:lstStyle/>
          <a:p>
            <a:r>
              <a:rPr lang="en-US" altLang="zh-CN" dirty="0"/>
              <a:t>Microbes With Increased RA in HE1</a:t>
            </a:r>
            <a:endParaRPr lang="zh-CN" altLang="en-US" dirty="0"/>
          </a:p>
        </p:txBody>
      </p:sp>
      <p:sp>
        <p:nvSpPr>
          <p:cNvPr id="7" name="文本框 6">
            <a:extLst>
              <a:ext uri="{FF2B5EF4-FFF2-40B4-BE49-F238E27FC236}">
                <a16:creationId xmlns:a16="http://schemas.microsoft.com/office/drawing/2014/main" id="{EEA7E959-8FDE-4532-B21B-27D1F70ACDE2}"/>
              </a:ext>
            </a:extLst>
          </p:cNvPr>
          <p:cNvSpPr txBox="1"/>
          <p:nvPr/>
        </p:nvSpPr>
        <p:spPr>
          <a:xfrm>
            <a:off x="6563144" y="1601831"/>
            <a:ext cx="3571491" cy="369332"/>
          </a:xfrm>
          <a:prstGeom prst="rect">
            <a:avLst/>
          </a:prstGeom>
          <a:noFill/>
        </p:spPr>
        <p:txBody>
          <a:bodyPr wrap="none" rtlCol="0">
            <a:spAutoFit/>
          </a:bodyPr>
          <a:lstStyle/>
          <a:p>
            <a:r>
              <a:rPr lang="en-US" altLang="zh-CN" dirty="0"/>
              <a:t>Microbes With Decreased RA in HE1</a:t>
            </a:r>
            <a:endParaRPr lang="zh-CN" altLang="en-US" dirty="0"/>
          </a:p>
        </p:txBody>
      </p:sp>
      <p:pic>
        <p:nvPicPr>
          <p:cNvPr id="9" name="图片 8" descr="手机屏幕截图&#10;&#10;描述已自动生成">
            <a:extLst>
              <a:ext uri="{FF2B5EF4-FFF2-40B4-BE49-F238E27FC236}">
                <a16:creationId xmlns:a16="http://schemas.microsoft.com/office/drawing/2014/main" id="{562C2AA6-35BA-4654-BA66-25ADC9110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785" y="1971163"/>
            <a:ext cx="3881120" cy="2393543"/>
          </a:xfrm>
          <a:prstGeom prst="rect">
            <a:avLst/>
          </a:prstGeom>
        </p:spPr>
      </p:pic>
      <p:pic>
        <p:nvPicPr>
          <p:cNvPr id="12" name="图片 11" descr="手机屏幕截图&#10;&#10;描述已自动生成">
            <a:extLst>
              <a:ext uri="{FF2B5EF4-FFF2-40B4-BE49-F238E27FC236}">
                <a16:creationId xmlns:a16="http://schemas.microsoft.com/office/drawing/2014/main" id="{2121D5C8-F841-4450-B63C-B787957B6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019" y="5360547"/>
            <a:ext cx="1165961" cy="1421253"/>
          </a:xfrm>
          <a:prstGeom prst="rect">
            <a:avLst/>
          </a:prstGeom>
        </p:spPr>
      </p:pic>
      <p:sp>
        <p:nvSpPr>
          <p:cNvPr id="13" name="Rectangle 2">
            <a:extLst>
              <a:ext uri="{FF2B5EF4-FFF2-40B4-BE49-F238E27FC236}">
                <a16:creationId xmlns:a16="http://schemas.microsoft.com/office/drawing/2014/main" id="{C4539B4C-F868-4E74-8059-97685A45BFE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52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a. Factorization of joint probability distribution: </a:t>
            </a:r>
          </a:p>
          <a:p>
            <a:endParaRPr lang="en-US" sz="1400" dirty="0"/>
          </a:p>
          <a:p>
            <a:endParaRPr lang="en-US" sz="1400" dirty="0"/>
          </a:p>
          <a:p>
            <a:endParaRPr lang="en-US" sz="1400" dirty="0"/>
          </a:p>
          <a:p>
            <a:r>
              <a:rPr lang="en-US" sz="1400" dirty="0"/>
              <a:t>b. Number of parameters needed to define conditional probability distribution: </a:t>
            </a:r>
            <a:r>
              <a:rPr lang="en-US" altLang="zh-CN" sz="1400" dirty="0"/>
              <a:t>11</a:t>
            </a:r>
            <a:r>
              <a:rPr lang="zh-CN" altLang="en-US" sz="1400" dirty="0"/>
              <a:t> </a:t>
            </a:r>
            <a:r>
              <a:rPr lang="en-US" altLang="zh-CN" sz="1400" dirty="0"/>
              <a:t>parameters</a:t>
            </a:r>
            <a:endParaRPr lang="en-US" sz="1400" dirty="0"/>
          </a:p>
          <a:p>
            <a:r>
              <a:rPr lang="en-US" sz="1400" dirty="0"/>
              <a:t>c. Conditional probability tables: </a:t>
            </a:r>
          </a:p>
          <a:p>
            <a:pPr marL="0" indent="0">
              <a:buNone/>
            </a:pPr>
            <a:r>
              <a:rPr lang="en-US" sz="1400" dirty="0"/>
              <a:t>	</a:t>
            </a:r>
          </a:p>
        </p:txBody>
      </p:sp>
      <p:pic>
        <p:nvPicPr>
          <p:cNvPr id="4" name="图片 3">
            <a:extLst>
              <a:ext uri="{FF2B5EF4-FFF2-40B4-BE49-F238E27FC236}">
                <a16:creationId xmlns:a16="http://schemas.microsoft.com/office/drawing/2014/main" id="{632A8611-9A0C-EB4D-B292-6CCA31A29F57}"/>
              </a:ext>
            </a:extLst>
          </p:cNvPr>
          <p:cNvPicPr>
            <a:picLocks noChangeAspect="1"/>
          </p:cNvPicPr>
          <p:nvPr/>
        </p:nvPicPr>
        <p:blipFill>
          <a:blip r:embed="rId2"/>
          <a:stretch>
            <a:fillRect/>
          </a:stretch>
        </p:blipFill>
        <p:spPr>
          <a:xfrm>
            <a:off x="1053591" y="2307590"/>
            <a:ext cx="7208593" cy="455488"/>
          </a:xfrm>
          <a:prstGeom prst="rect">
            <a:avLst/>
          </a:prstGeom>
        </p:spPr>
      </p:pic>
      <p:pic>
        <p:nvPicPr>
          <p:cNvPr id="5" name="图片 4">
            <a:extLst>
              <a:ext uri="{FF2B5EF4-FFF2-40B4-BE49-F238E27FC236}">
                <a16:creationId xmlns:a16="http://schemas.microsoft.com/office/drawing/2014/main" id="{C6EAEABD-6ABA-FB47-922D-D9EF0A8A6CE6}"/>
              </a:ext>
            </a:extLst>
          </p:cNvPr>
          <p:cNvPicPr>
            <a:picLocks noChangeAspect="1"/>
          </p:cNvPicPr>
          <p:nvPr/>
        </p:nvPicPr>
        <p:blipFill>
          <a:blip r:embed="rId3"/>
          <a:stretch>
            <a:fillRect/>
          </a:stretch>
        </p:blipFill>
        <p:spPr>
          <a:xfrm>
            <a:off x="2938117" y="3717235"/>
            <a:ext cx="1999741" cy="2775640"/>
          </a:xfrm>
          <a:prstGeom prst="rect">
            <a:avLst/>
          </a:prstGeom>
        </p:spPr>
      </p:pic>
      <p:pic>
        <p:nvPicPr>
          <p:cNvPr id="6" name="图片 5">
            <a:extLst>
              <a:ext uri="{FF2B5EF4-FFF2-40B4-BE49-F238E27FC236}">
                <a16:creationId xmlns:a16="http://schemas.microsoft.com/office/drawing/2014/main" id="{0AC366A1-D5CB-8344-8647-E4B77461A60F}"/>
              </a:ext>
            </a:extLst>
          </p:cNvPr>
          <p:cNvPicPr>
            <a:picLocks noChangeAspect="1"/>
          </p:cNvPicPr>
          <p:nvPr/>
        </p:nvPicPr>
        <p:blipFill>
          <a:blip r:embed="rId4"/>
          <a:stretch>
            <a:fillRect/>
          </a:stretch>
        </p:blipFill>
        <p:spPr>
          <a:xfrm>
            <a:off x="6095999" y="3717234"/>
            <a:ext cx="2321929" cy="2775639"/>
          </a:xfrm>
          <a:prstGeom prst="rect">
            <a:avLst/>
          </a:prstGeom>
        </p:spPr>
      </p:pic>
    </p:spTree>
    <p:extLst>
      <p:ext uri="{BB962C8B-B14F-4D97-AF65-F5344CB8AC3E}">
        <p14:creationId xmlns:p14="http://schemas.microsoft.com/office/powerpoint/2010/main" val="8052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lnSpcReduction="10000"/>
          </a:bodyPr>
          <a:lstStyle/>
          <a:p>
            <a:r>
              <a:rPr lang="en-US" sz="1400" dirty="0"/>
              <a:t>d. Table of P(</a:t>
            </a:r>
            <a:r>
              <a:rPr lang="en-US" sz="1400" dirty="0" err="1"/>
              <a:t>Quality|Storage</a:t>
            </a:r>
            <a:r>
              <a:rPr lang="en-US" sz="1400" dirty="0"/>
              <a:t> Temp, Collection Method, Lab Time):</a:t>
            </a:r>
          </a:p>
          <a:p>
            <a:pPr marL="0" indent="0">
              <a:buNone/>
            </a:pP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e. Total number of samples dropped:  We dropped samples</a:t>
            </a:r>
            <a:r>
              <a:rPr lang="en-US" altLang="zh-CN" sz="1400" dirty="0"/>
              <a:t> from HE0Sample_699 t0 HE0Sample_763, and HE1Sample_699 t0 HE1Sample_763, totally 65 * 2 = 130 </a:t>
            </a:r>
            <a:endParaRPr lang="en-US" sz="1400" dirty="0"/>
          </a:p>
        </p:txBody>
      </p:sp>
      <p:pic>
        <p:nvPicPr>
          <p:cNvPr id="5" name="图片 4">
            <a:extLst>
              <a:ext uri="{FF2B5EF4-FFF2-40B4-BE49-F238E27FC236}">
                <a16:creationId xmlns:a16="http://schemas.microsoft.com/office/drawing/2014/main" id="{B4FEE828-4E9A-8A42-AAB3-A2E16D6AD399}"/>
              </a:ext>
            </a:extLst>
          </p:cNvPr>
          <p:cNvPicPr>
            <a:picLocks noChangeAspect="1"/>
          </p:cNvPicPr>
          <p:nvPr/>
        </p:nvPicPr>
        <p:blipFill>
          <a:blip r:embed="rId2"/>
          <a:stretch>
            <a:fillRect/>
          </a:stretch>
        </p:blipFill>
        <p:spPr>
          <a:xfrm>
            <a:off x="1311965" y="2377036"/>
            <a:ext cx="3326297" cy="2653118"/>
          </a:xfrm>
          <a:prstGeom prst="rect">
            <a:avLst/>
          </a:prstGeom>
        </p:spPr>
      </p:pic>
    </p:spTree>
    <p:extLst>
      <p:ext uri="{BB962C8B-B14F-4D97-AF65-F5344CB8AC3E}">
        <p14:creationId xmlns:p14="http://schemas.microsoft.com/office/powerpoint/2010/main" val="386139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1. Number of samples removed: Zero.</a:t>
            </a:r>
          </a:p>
          <a:p>
            <a:r>
              <a:rPr lang="en-US" sz="1400" dirty="0"/>
              <a:t>2. What are the benefits and drawbacks to using relative abundance data? Is there information that we lose when the normalization is performed?</a:t>
            </a:r>
          </a:p>
          <a:p>
            <a:pPr marL="0" indent="0">
              <a:buNone/>
            </a:pPr>
            <a:endParaRPr lang="en-US" sz="1400" dirty="0"/>
          </a:p>
          <a:p>
            <a:pPr marL="0" indent="0">
              <a:buNone/>
            </a:pPr>
            <a:r>
              <a:rPr lang="en-US" sz="1400" dirty="0"/>
              <a:t>      </a:t>
            </a:r>
            <a:r>
              <a:rPr lang="en-US" altLang="zh-CN" sz="1400" dirty="0"/>
              <a:t>Advantage: The absolute abundance for microbes might vary from person to person, so it cannot be used to measure the abundance level.    The relative abundance is a standardized variable, so we can use it to compare the abundance levels of two samples. </a:t>
            </a:r>
          </a:p>
          <a:p>
            <a:pPr marL="0" indent="0">
              <a:buNone/>
            </a:pPr>
            <a:r>
              <a:rPr lang="en-US" altLang="zh-CN" sz="1400" dirty="0"/>
              <a:t>      Drawback: The relative abundance loses information about how much of each microbe exists. This information can be critical in the sense that the amount of microbes may also change to whether a person has HE or not.</a:t>
            </a:r>
            <a:endParaRPr lang="en-US" sz="1400" dirty="0"/>
          </a:p>
        </p:txBody>
      </p:sp>
    </p:spTree>
    <p:extLst>
      <p:ext uri="{BB962C8B-B14F-4D97-AF65-F5344CB8AC3E}">
        <p14:creationId xmlns:p14="http://schemas.microsoft.com/office/powerpoint/2010/main" val="7525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3</a:t>
            </a:r>
            <a:endParaRPr lang="en-US" dirty="0"/>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19752"/>
            <a:ext cx="10515600" cy="5316717"/>
          </a:xfrm>
        </p:spPr>
        <p:txBody>
          <a:bodyPr>
            <a:normAutofit lnSpcReduction="10000"/>
          </a:bodyPr>
          <a:lstStyle/>
          <a:p>
            <a:r>
              <a:rPr lang="en-US" sz="1400" dirty="0"/>
              <a:t>Heatmaps (HE0 on left HE1 on right):</a:t>
            </a:r>
          </a:p>
          <a:p>
            <a:pPr marL="0" indent="0">
              <a:buNone/>
            </a:pPr>
            <a:endParaRPr lang="en-US" sz="1400" dirty="0"/>
          </a:p>
          <a:p>
            <a:endParaRPr lang="en-US" sz="1400" dirty="0"/>
          </a:p>
          <a:p>
            <a:pPr marL="0" indent="0">
              <a:buNone/>
            </a:pPr>
            <a:endParaRPr lang="en-US" sz="1400" dirty="0"/>
          </a:p>
          <a:p>
            <a:pPr marL="0" indent="0">
              <a:buNone/>
            </a:pPr>
            <a:endParaRPr lang="en-US" sz="1400" dirty="0"/>
          </a:p>
          <a:p>
            <a:endParaRPr lang="en-US" sz="1400" dirty="0"/>
          </a:p>
          <a:p>
            <a:endParaRPr lang="en-US" sz="1400" dirty="0"/>
          </a:p>
          <a:p>
            <a:endParaRPr lang="en-US"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endParaRPr lang="en-US" sz="1400" dirty="0"/>
          </a:p>
          <a:p>
            <a:r>
              <a:rPr lang="en-US" sz="1400" dirty="0"/>
              <a:t>Summarize your observations</a:t>
            </a:r>
          </a:p>
          <a:p>
            <a:pPr marL="0" indent="0">
              <a:buNone/>
            </a:pPr>
            <a:r>
              <a:rPr lang="zh-CN" altLang="en-US" sz="1400" dirty="0"/>
              <a:t>      </a:t>
            </a:r>
            <a:r>
              <a:rPr lang="en-US" altLang="zh-CN" sz="1400" dirty="0"/>
              <a:t>From the two heatmaps, we could find that the pattern of the relative abundance of microbe of HE0 and HE1 samples are approximately the same, for each sample the relative abundance of microbe is similar. </a:t>
            </a:r>
          </a:p>
          <a:p>
            <a:pPr marL="0" indent="0">
              <a:buNone/>
            </a:pPr>
            <a:br>
              <a:rPr lang="en-US" altLang="zh-CN" sz="1400" dirty="0"/>
            </a:br>
            <a:endParaRPr lang="en-US" sz="1400" dirty="0"/>
          </a:p>
        </p:txBody>
      </p:sp>
      <p:pic>
        <p:nvPicPr>
          <p:cNvPr id="5" name="图片 4" descr="图片包含 游戏机, 红色, 监控, 地毯&#10;&#10;描述已自动生成">
            <a:extLst>
              <a:ext uri="{FF2B5EF4-FFF2-40B4-BE49-F238E27FC236}">
                <a16:creationId xmlns:a16="http://schemas.microsoft.com/office/drawing/2014/main" id="{8D8DE294-F415-4A70-BEBA-805B62F0D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734" y="1620507"/>
            <a:ext cx="4090120" cy="3371892"/>
          </a:xfrm>
          <a:prstGeom prst="rect">
            <a:avLst/>
          </a:prstGeom>
        </p:spPr>
      </p:pic>
      <p:pic>
        <p:nvPicPr>
          <p:cNvPr id="7" name="图片 6" descr="图片包含 游戏机, 红色&#10;&#10;描述已自动生成">
            <a:extLst>
              <a:ext uri="{FF2B5EF4-FFF2-40B4-BE49-F238E27FC236}">
                <a16:creationId xmlns:a16="http://schemas.microsoft.com/office/drawing/2014/main" id="{1C9B25D4-995A-4C1B-B147-686EC2D6E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802" y="1620507"/>
            <a:ext cx="4090120" cy="3371892"/>
          </a:xfrm>
          <a:prstGeom prst="rect">
            <a:avLst/>
          </a:prstGeom>
        </p:spPr>
      </p:pic>
    </p:spTree>
    <p:extLst>
      <p:ext uri="{BB962C8B-B14F-4D97-AF65-F5344CB8AC3E}">
        <p14:creationId xmlns:p14="http://schemas.microsoft.com/office/powerpoint/2010/main" val="317776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1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Which aspects of the data are the heatmaps good at highlighting? What types of things are heatmaps less suitable for?</a:t>
            </a:r>
          </a:p>
          <a:p>
            <a:pPr marL="0" indent="0">
              <a:buNone/>
            </a:pPr>
            <a:r>
              <a:rPr lang="zh-CN" altLang="en-US" sz="1400" dirty="0"/>
              <a:t>     </a:t>
            </a:r>
            <a:endParaRPr lang="en-US" altLang="zh-CN" sz="1400" dirty="0"/>
          </a:p>
          <a:p>
            <a:pPr marL="0" indent="0">
              <a:buNone/>
            </a:pPr>
            <a:r>
              <a:rPr lang="zh-CN" altLang="en-US" sz="1400" dirty="0"/>
              <a:t>       </a:t>
            </a:r>
            <a:r>
              <a:rPr lang="en-US" altLang="zh-CN" sz="1400" dirty="0"/>
              <a:t>Pros: The heatmaps are good at highlighting the data distribute pattern of a two-dimensional data set. Since it uses color to represent the amount of each data point, we can easily find out how the larger and smaller data points distributed. And for the same reason, we can easily get the information from a huge data set. </a:t>
            </a:r>
          </a:p>
          <a:p>
            <a:pPr marL="0" indent="0">
              <a:buNone/>
            </a:pPr>
            <a:r>
              <a:rPr lang="zh-CN" altLang="en-US" sz="1400" dirty="0"/>
              <a:t>      </a:t>
            </a:r>
            <a:r>
              <a:rPr lang="en-US" altLang="zh-CN" sz="1400" dirty="0"/>
              <a:t>Cons: The shortcoming of heatmaps is that we are poor at comparing the amount of data points in non-adjacent regions, in some situations we might misread the heatmaps. </a:t>
            </a:r>
            <a:endParaRPr lang="en-US" sz="1400" dirty="0"/>
          </a:p>
        </p:txBody>
      </p:sp>
    </p:spTree>
    <p:extLst>
      <p:ext uri="{BB962C8B-B14F-4D97-AF65-F5344CB8AC3E}">
        <p14:creationId xmlns:p14="http://schemas.microsoft.com/office/powerpoint/2010/main" val="1718169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b. What is the null hypothesis of the KS test in our context? Use one microbe as an example to explain your answer.</a:t>
            </a:r>
          </a:p>
          <a:p>
            <a:pPr marL="0" indent="0">
              <a:buNone/>
            </a:pPr>
            <a:endParaRPr lang="en-US" sz="1400" dirty="0"/>
          </a:p>
          <a:p>
            <a:pPr marL="0" indent="0">
              <a:buNone/>
            </a:pPr>
            <a:r>
              <a:rPr lang="zh-CN" altLang="en-US" sz="1400" dirty="0"/>
              <a:t>          </a:t>
            </a:r>
            <a:r>
              <a:rPr lang="en-US" altLang="zh-CN" sz="1400" dirty="0"/>
              <a:t>Our null hypothesis is that the HE0 samples and HE1 samples obey the same distribution.</a:t>
            </a:r>
            <a:endParaRPr lang="en-US" sz="1400" dirty="0"/>
          </a:p>
          <a:p>
            <a:endParaRPr lang="en-US" sz="1400" dirty="0"/>
          </a:p>
          <a:p>
            <a:pPr marL="0" indent="0">
              <a:buNone/>
            </a:pPr>
            <a:endParaRPr lang="en-US" sz="1400" dirty="0"/>
          </a:p>
          <a:p>
            <a:r>
              <a:rPr lang="en-US" sz="1400" dirty="0"/>
              <a:t>c. Count the number of microbes with significantly altered expression at alpha=0.1, 0.05, 0.01, 0.005 and 0.001 level? Summarize your answers in a table below:</a:t>
            </a:r>
          </a:p>
          <a:p>
            <a:pPr marL="0" indent="0">
              <a:buNone/>
            </a:pPr>
            <a:r>
              <a:rPr lang="en-US" sz="1400" dirty="0"/>
              <a:t>          </a:t>
            </a:r>
          </a:p>
        </p:txBody>
      </p:sp>
      <p:pic>
        <p:nvPicPr>
          <p:cNvPr id="4" name="图片 3">
            <a:extLst>
              <a:ext uri="{FF2B5EF4-FFF2-40B4-BE49-F238E27FC236}">
                <a16:creationId xmlns:a16="http://schemas.microsoft.com/office/drawing/2014/main" id="{C8B1678F-077E-C142-8E04-5F0B7E933E19}"/>
              </a:ext>
            </a:extLst>
          </p:cNvPr>
          <p:cNvPicPr>
            <a:picLocks noChangeAspect="1"/>
          </p:cNvPicPr>
          <p:nvPr/>
        </p:nvPicPr>
        <p:blipFill>
          <a:blip r:embed="rId2"/>
          <a:stretch>
            <a:fillRect/>
          </a:stretch>
        </p:blipFill>
        <p:spPr>
          <a:xfrm>
            <a:off x="2220290" y="4238987"/>
            <a:ext cx="4475801" cy="1937976"/>
          </a:xfrm>
          <a:prstGeom prst="rect">
            <a:avLst/>
          </a:prstGeom>
        </p:spPr>
      </p:pic>
    </p:spTree>
    <p:extLst>
      <p:ext uri="{BB962C8B-B14F-4D97-AF65-F5344CB8AC3E}">
        <p14:creationId xmlns:p14="http://schemas.microsoft.com/office/powerpoint/2010/main" val="343013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dirty="0"/>
              <a:t>Task 2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dirty="0"/>
              <a:t>a. What does a p-value of 0.05 represent in our context?</a:t>
            </a:r>
          </a:p>
          <a:p>
            <a:pPr marL="0" indent="0">
              <a:buNone/>
            </a:pPr>
            <a:endParaRPr lang="en-US" sz="1400" dirty="0"/>
          </a:p>
          <a:p>
            <a:pPr marL="0" indent="0">
              <a:buNone/>
            </a:pPr>
            <a:r>
              <a:rPr lang="zh-CN" altLang="en-US" sz="1400" dirty="0"/>
              <a:t>     </a:t>
            </a:r>
            <a:r>
              <a:rPr lang="en-US" altLang="zh-CN" sz="1400" dirty="0"/>
              <a:t>A p-value of 0.05 from KS test on a microbe means the probability of observing the HE0 &amp; HE1 samples is only 5%, </a:t>
            </a:r>
          </a:p>
          <a:p>
            <a:pPr marL="0" indent="0">
              <a:buNone/>
            </a:pPr>
            <a:r>
              <a:rPr lang="zh-CN" altLang="en-US" sz="1400" dirty="0"/>
              <a:t>     </a:t>
            </a:r>
            <a:r>
              <a:rPr lang="en-US" altLang="zh-CN" sz="1400" dirty="0"/>
              <a:t>given that the null hypothesis (the microbe is not altered) is true. </a:t>
            </a:r>
            <a:endParaRPr lang="en-US" sz="1400" dirty="0"/>
          </a:p>
          <a:p>
            <a:r>
              <a:rPr lang="en-US" sz="1400" dirty="0"/>
              <a:t>b. If the null hypothesis is true, what distribution will the p-values follow?</a:t>
            </a:r>
          </a:p>
          <a:p>
            <a:pPr marL="0" indent="0">
              <a:buNone/>
            </a:pPr>
            <a:endParaRPr lang="en-US" sz="1400" dirty="0"/>
          </a:p>
          <a:p>
            <a:pPr marL="0" indent="0">
              <a:buNone/>
            </a:pPr>
            <a:r>
              <a:rPr lang="zh-CN" altLang="en-US" sz="1400" dirty="0"/>
              <a:t>          </a:t>
            </a:r>
            <a:r>
              <a:rPr lang="en-US" altLang="zh-CN" sz="1400" dirty="0"/>
              <a:t>Uniform distribution. The p-value or probability value is the probability of obtaining test results at least as extreme </a:t>
            </a:r>
          </a:p>
          <a:p>
            <a:pPr marL="0" indent="0">
              <a:buNone/>
            </a:pPr>
            <a:r>
              <a:rPr lang="zh-CN" altLang="en-US" sz="1400" dirty="0"/>
              <a:t>          </a:t>
            </a:r>
            <a:r>
              <a:rPr lang="en-US" altLang="zh-CN" sz="1400" dirty="0"/>
              <a:t>as the results actually observed during the test, assuming that the null hypothesis is correct. Thus, given the null </a:t>
            </a:r>
          </a:p>
          <a:p>
            <a:pPr marL="0" indent="0">
              <a:buNone/>
            </a:pPr>
            <a:r>
              <a:rPr lang="zh-CN" altLang="en-US" sz="1400" dirty="0"/>
              <a:t>          </a:t>
            </a:r>
            <a:r>
              <a:rPr lang="en-US" altLang="zh-CN" sz="1400" dirty="0"/>
              <a:t>hypothesis is true, the </a:t>
            </a:r>
            <a:r>
              <a:rPr lang="en-US" altLang="zh-CN" sz="1400" dirty="0" err="1"/>
              <a:t>cdf</a:t>
            </a:r>
            <a:r>
              <a:rPr lang="en-US" altLang="zh-CN" sz="1400" dirty="0"/>
              <a:t> for the random variable P will be F(P) = P. The corresponding pdf will be f(P) = 1, which is </a:t>
            </a:r>
          </a:p>
          <a:p>
            <a:pPr marL="0" indent="0">
              <a:buNone/>
            </a:pPr>
            <a:r>
              <a:rPr lang="zh-CN" altLang="en-US" sz="1400" dirty="0"/>
              <a:t>         </a:t>
            </a:r>
            <a:r>
              <a:rPr lang="en-US" altLang="zh-CN" sz="1400" dirty="0"/>
              <a:t>Uniform distribution</a:t>
            </a:r>
            <a:endParaRPr lang="en-US" sz="1400" dirty="0"/>
          </a:p>
          <a:p>
            <a:r>
              <a:rPr lang="en-US" sz="1400" dirty="0"/>
              <a:t>c. If no microbe’s abundance was altered, how many significant p-values does one expect to see at alpha=0.1, 0.05, 0.01, 0.005 and 0.001 level? Compare your answers with your results in Task 2.1.c. Show the comparison in a table below:</a:t>
            </a:r>
          </a:p>
        </p:txBody>
      </p:sp>
      <p:pic>
        <p:nvPicPr>
          <p:cNvPr id="4" name="图片 3">
            <a:extLst>
              <a:ext uri="{FF2B5EF4-FFF2-40B4-BE49-F238E27FC236}">
                <a16:creationId xmlns:a16="http://schemas.microsoft.com/office/drawing/2014/main" id="{744C8D3B-F5AE-0F44-81B1-AF0F5D1DC579}"/>
              </a:ext>
            </a:extLst>
          </p:cNvPr>
          <p:cNvPicPr>
            <a:picLocks noChangeAspect="1"/>
          </p:cNvPicPr>
          <p:nvPr/>
        </p:nvPicPr>
        <p:blipFill>
          <a:blip r:embed="rId2"/>
          <a:stretch>
            <a:fillRect/>
          </a:stretch>
        </p:blipFill>
        <p:spPr>
          <a:xfrm>
            <a:off x="2483954" y="5506278"/>
            <a:ext cx="4429313" cy="1204085"/>
          </a:xfrm>
          <a:prstGeom prst="rect">
            <a:avLst/>
          </a:prstGeom>
        </p:spPr>
      </p:pic>
    </p:spTree>
    <p:extLst>
      <p:ext uri="{BB962C8B-B14F-4D97-AF65-F5344CB8AC3E}">
        <p14:creationId xmlns:p14="http://schemas.microsoft.com/office/powerpoint/2010/main" val="2782455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TotalTime>
  <Words>2593</Words>
  <Application>Microsoft Office PowerPoint</Application>
  <PresentationFormat>宽屏</PresentationFormat>
  <Paragraphs>225</Paragraphs>
  <Slides>29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Arial</vt:lpstr>
      <vt:lpstr>Calibri</vt:lpstr>
      <vt:lpstr>Calibri Light</vt:lpstr>
      <vt:lpstr>Cambria Math</vt:lpstr>
      <vt:lpstr>Office Theme</vt:lpstr>
      <vt:lpstr>Mini-Project 2 Checkpoint 1 ECE/CS 498DS Spring 2020</vt:lpstr>
      <vt:lpstr>Task 1 - Question 0</vt:lpstr>
      <vt:lpstr>Task 1 – Question 1</vt:lpstr>
      <vt:lpstr>Task 1 – Question 1 (continued)</vt:lpstr>
      <vt:lpstr>Task 1 – Question 2</vt:lpstr>
      <vt:lpstr>Task 1 – Question 3</vt:lpstr>
      <vt:lpstr>Task 1 – Question 3 (continued)</vt:lpstr>
      <vt:lpstr>Task 2 – Question 1</vt:lpstr>
      <vt:lpstr>Task 2 – Question 2</vt:lpstr>
      <vt:lpstr>Task 2 – Question 2 (continued)</vt:lpstr>
      <vt:lpstr>Task 2 – Question 2 (continued)</vt:lpstr>
      <vt:lpstr>Task 3 – Question 1</vt:lpstr>
      <vt:lpstr>Task 3 – Question 1 (continued)</vt:lpstr>
      <vt:lpstr>Task 3 – Question 2</vt:lpstr>
      <vt:lpstr>Task 3 – Question 2 (continued)</vt:lpstr>
      <vt:lpstr>Task 3 – Question 2 (continued)</vt:lpstr>
      <vt:lpstr>Task 3 – Question 2 (continued)</vt:lpstr>
      <vt:lpstr>PowerPoint 演示文稿</vt:lpstr>
      <vt:lpstr>Task 3 – Question 3</vt:lpstr>
      <vt:lpstr>Task 3 – Question 3 (continued)</vt:lpstr>
      <vt:lpstr>Task 3 – Question 3 (continued)</vt:lpstr>
      <vt:lpstr>Task 3 – Question 3 (continued)</vt:lpstr>
      <vt:lpstr>Task 3 – Question 3 (continued)</vt:lpstr>
      <vt:lpstr>Task 3 – Question 3 (continued)</vt:lpstr>
      <vt:lpstr>Task 3 – Question 3 (continued)</vt:lpstr>
      <vt:lpstr>Task 4 – Question 1</vt:lpstr>
      <vt:lpstr>Task 4 – Question 1 (continued)</vt:lpstr>
      <vt:lpstr>Task 4 – Question 1 (continued)</vt:lpstr>
      <vt:lpstr>Task 4 – Question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Mini-Project 1 ECE/CS 498DS Spring 2020</dc:title>
  <dc:creator>James Cyriac</dc:creator>
  <cp:lastModifiedBy>Jiashuo Tong</cp:lastModifiedBy>
  <cp:revision>69</cp:revision>
  <dcterms:created xsi:type="dcterms:W3CDTF">2020-01-30T21:31:06Z</dcterms:created>
  <dcterms:modified xsi:type="dcterms:W3CDTF">2020-03-31T04:56:45Z</dcterms:modified>
</cp:coreProperties>
</file>